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 id="378" r:id="rId21"/>
    <p:sldId id="379" r:id="rId22"/>
    <p:sldId id="380" r:id="rId23"/>
    <p:sldId id="348" r:id="rId24"/>
    <p:sldId id="356" r:id="rId25"/>
    <p:sldId id="357" r:id="rId26"/>
    <p:sldId id="381" r:id="rId27"/>
    <p:sldId id="358" r:id="rId28"/>
    <p:sldId id="359" r:id="rId29"/>
    <p:sldId id="349" r:id="rId30"/>
    <p:sldId id="360" r:id="rId31"/>
    <p:sldId id="351" r:id="rId32"/>
    <p:sldId id="261" r:id="rId33"/>
    <p:sldId id="263" r:id="rId34"/>
    <p:sldId id="350" r:id="rId35"/>
    <p:sldId id="352" r:id="rId36"/>
    <p:sldId id="353" r:id="rId37"/>
    <p:sldId id="354" r:id="rId38"/>
    <p:sldId id="355" r:id="rId39"/>
    <p:sldId id="267" r:id="rId40"/>
    <p:sldId id="272" r:id="rId41"/>
    <p:sldId id="273" r:id="rId42"/>
    <p:sldId id="274" r:id="rId43"/>
    <p:sldId id="275" r:id="rId44"/>
    <p:sldId id="276" r:id="rId45"/>
    <p:sldId id="277" r:id="rId46"/>
    <p:sldId id="278" r:id="rId47"/>
    <p:sldId id="399" r:id="rId48"/>
    <p:sldId id="400" r:id="rId49"/>
    <p:sldId id="401" r:id="rId50"/>
    <p:sldId id="396" r:id="rId51"/>
    <p:sldId id="397" r:id="rId52"/>
    <p:sldId id="398" r:id="rId53"/>
    <p:sldId id="286" r:id="rId54"/>
    <p:sldId id="282" r:id="rId55"/>
    <p:sldId id="283" r:id="rId56"/>
    <p:sldId id="285" r:id="rId57"/>
    <p:sldId id="287" r:id="rId58"/>
    <p:sldId id="288" r:id="rId59"/>
    <p:sldId id="289" r:id="rId60"/>
    <p:sldId id="290" r:id="rId61"/>
    <p:sldId id="291" r:id="rId62"/>
    <p:sldId id="298" r:id="rId63"/>
    <p:sldId id="299" r:id="rId64"/>
    <p:sldId id="300" r:id="rId65"/>
    <p:sldId id="304" r:id="rId66"/>
    <p:sldId id="305" r:id="rId67"/>
    <p:sldId id="306" r:id="rId68"/>
    <p:sldId id="307" r:id="rId69"/>
    <p:sldId id="308" r:id="rId70"/>
    <p:sldId id="309" r:id="rId71"/>
    <p:sldId id="310" r:id="rId72"/>
    <p:sldId id="311" r:id="rId73"/>
    <p:sldId id="312" r:id="rId74"/>
    <p:sldId id="313" r:id="rId75"/>
    <p:sldId id="314" r:id="rId76"/>
    <p:sldId id="315" r:id="rId77"/>
    <p:sldId id="316" r:id="rId78"/>
    <p:sldId id="317" r:id="rId79"/>
    <p:sldId id="318" r:id="rId80"/>
    <p:sldId id="319" r:id="rId81"/>
    <p:sldId id="328" r:id="rId82"/>
    <p:sldId id="329" r:id="rId83"/>
    <p:sldId id="402" r:id="rId84"/>
    <p:sldId id="403" r:id="rId85"/>
    <p:sldId id="404" r:id="rId86"/>
    <p:sldId id="406" r:id="rId87"/>
    <p:sldId id="383" r:id="rId88"/>
    <p:sldId id="384" r:id="rId89"/>
    <p:sldId id="385" r:id="rId90"/>
    <p:sldId id="387" r:id="rId91"/>
    <p:sldId id="388" r:id="rId92"/>
    <p:sldId id="389" r:id="rId93"/>
    <p:sldId id="390" r:id="rId94"/>
    <p:sldId id="391" r:id="rId95"/>
    <p:sldId id="392" r:id="rId96"/>
    <p:sldId id="393" r:id="rId97"/>
    <p:sldId id="394" r:id="rId98"/>
    <p:sldId id="407" r:id="rId99"/>
    <p:sldId id="409" r:id="rId100"/>
    <p:sldId id="395" r:id="rId10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7D154-91A7-43B4-809B-2F2132A6BAEB}"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81179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7D154-91A7-43B4-809B-2F2132A6BAEB}"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389977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7D154-91A7-43B4-809B-2F2132A6BAEB}"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346946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7D154-91A7-43B4-809B-2F2132A6BAEB}"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950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07D154-91A7-43B4-809B-2F2132A6BAEB}"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12346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07D154-91A7-43B4-809B-2F2132A6BAEB}"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311813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07D154-91A7-43B4-809B-2F2132A6BAEB}" type="datetimeFigureOut">
              <a:rPr lang="en-US" smtClean="0"/>
              <a:t>6/15/2024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1799064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7D154-91A7-43B4-809B-2F2132A6BAEB}" type="datetimeFigureOut">
              <a:rPr lang="en-US" smtClean="0"/>
              <a:t>6/15/2024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141115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7D154-91A7-43B4-809B-2F2132A6BAEB}" type="datetimeFigureOut">
              <a:rPr lang="en-US" smtClean="0"/>
              <a:t>6/15/2024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2733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07D154-91A7-43B4-809B-2F2132A6BAEB}"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349591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07D154-91A7-43B4-809B-2F2132A6BAEB}"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4C8F2-6D09-409B-9DF8-1D85C3AFFEA7}" type="slidenum">
              <a:rPr lang="en-US" smtClean="0"/>
              <a:t>‹#›</a:t>
            </a:fld>
            <a:endParaRPr lang="en-US"/>
          </a:p>
        </p:txBody>
      </p:sp>
    </p:spTree>
    <p:extLst>
      <p:ext uri="{BB962C8B-B14F-4D97-AF65-F5344CB8AC3E}">
        <p14:creationId xmlns:p14="http://schemas.microsoft.com/office/powerpoint/2010/main" val="198727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7D154-91A7-43B4-809B-2F2132A6BAEB}" type="datetimeFigureOut">
              <a:rPr lang="en-US" smtClean="0"/>
              <a:t>6/15/2024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4C8F2-6D09-409B-9DF8-1D85C3AFFEA7}" type="slidenum">
              <a:rPr lang="en-US" smtClean="0"/>
              <a:t>‹#›</a:t>
            </a:fld>
            <a:endParaRPr lang="en-US"/>
          </a:p>
        </p:txBody>
      </p:sp>
    </p:spTree>
    <p:extLst>
      <p:ext uri="{BB962C8B-B14F-4D97-AF65-F5344CB8AC3E}">
        <p14:creationId xmlns:p14="http://schemas.microsoft.com/office/powerpoint/2010/main" val="3660318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tedsa.com/src/course/management/%d8%af%d9%88%d8%b1%d9%87%db%8c-%d8%a2%d9%85%d9%88%d8%b2%d8%b4-%d9%85%d8%ac%d8%a7%d8%b2%db%8c-%d8%b9%d9%84%d9%88%d9%85-%d8%aa%d8%b1%d8%a8%db%8c%d8%aa%db%8c-%d9%85%d8%af%db%8c%d8%b1%db%8c%d8%aa-%d9%8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plos.org/" TargetMode="External"/><Relationship Id="rId2" Type="http://schemas.openxmlformats.org/officeDocument/2006/relationships/hyperlink" Target="https://doaj.or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iamcr.org/" TargetMode="External"/><Relationship Id="rId2" Type="http://schemas.openxmlformats.org/officeDocument/2006/relationships/hyperlink" Target="https://www.biomedcentral.com/" TargetMode="External"/><Relationship Id="rId1" Type="http://schemas.openxmlformats.org/officeDocument/2006/relationships/slideLayout" Target="../slideLayouts/slideLayout2.xml"/><Relationship Id="rId5" Type="http://schemas.openxmlformats.org/officeDocument/2006/relationships/hyperlink" Target="https://transnet.ir/blog/best-medical-health-journals/" TargetMode="External"/><Relationship Id="rId4" Type="http://schemas.openxmlformats.org/officeDocument/2006/relationships/hyperlink" Target="https://peerj.com/"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www.springeropen.com/" TargetMode="External"/><Relationship Id="rId2" Type="http://schemas.openxmlformats.org/officeDocument/2006/relationships/hyperlink" Target="https://www.elsevier.com/open-access/open-access-journals" TargetMode="External"/><Relationship Id="rId1" Type="http://schemas.openxmlformats.org/officeDocument/2006/relationships/slideLayout" Target="../slideLayouts/slideLayout2.xml"/><Relationship Id="rId5" Type="http://schemas.openxmlformats.org/officeDocument/2006/relationships/hyperlink" Target="https://authorservices.wiley.com/open-science/open-access/browse-journals.html" TargetMode="External"/><Relationship Id="rId4" Type="http://schemas.openxmlformats.org/officeDocument/2006/relationships/hyperlink" Target="https://www.tandfonline.com/openacces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www.openlibhums.org/" TargetMode="External"/><Relationship Id="rId2" Type="http://schemas.openxmlformats.org/officeDocument/2006/relationships/hyperlink" Target="https://royalsocietypublishing.org/journal/rsos" TargetMode="External"/><Relationship Id="rId1" Type="http://schemas.openxmlformats.org/officeDocument/2006/relationships/slideLayout" Target="../slideLayouts/slideLayout2.xml"/><Relationship Id="rId4" Type="http://schemas.openxmlformats.org/officeDocument/2006/relationships/hyperlink" Target="https://mla.hcommons.org/"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t>نقش کتابدار در حمایت و ترویج توسعه آموزش با کیفیت</a:t>
            </a:r>
            <a:endParaRPr lang="en-US" b="1"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914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رابطه اموزش با کتابدار</a:t>
            </a:r>
            <a:endParaRPr lang="en-US" b="1" dirty="0"/>
          </a:p>
        </p:txBody>
      </p:sp>
      <p:sp>
        <p:nvSpPr>
          <p:cNvPr id="3" name="Content Placeholder 2"/>
          <p:cNvSpPr>
            <a:spLocks noGrp="1"/>
          </p:cNvSpPr>
          <p:nvPr>
            <p:ph idx="1"/>
          </p:nvPr>
        </p:nvSpPr>
        <p:spPr/>
        <p:txBody>
          <a:bodyPr>
            <a:normAutofit/>
          </a:bodyPr>
          <a:lstStyle/>
          <a:p>
            <a:pPr marL="0" indent="0" algn="r" rtl="1">
              <a:buNone/>
            </a:pPr>
            <a:r>
              <a:rPr lang="fa-IR" dirty="0" smtClean="0"/>
              <a:t>رابطه </a:t>
            </a:r>
            <a:r>
              <a:rPr lang="fa-IR" dirty="0"/>
              <a:t>آموزش با کتابدار بسیار نزدیک و مکمل است. کتابداران آموزشی نقش مهمی در فرآیند یادگیری و توسعه دانش افراد ایفا می‌کنند. این رابطه به شکل‌های مختلفی می‌تواند تعریف شود:</a:t>
            </a:r>
          </a:p>
          <a:p>
            <a:pPr marL="0" indent="0" algn="r" rtl="1">
              <a:buNone/>
            </a:pPr>
            <a:r>
              <a:rPr lang="fa-IR" b="1" dirty="0"/>
              <a:t>دسترسی به منابع آموزشی:</a:t>
            </a:r>
            <a:r>
              <a:rPr lang="fa-IR" dirty="0"/>
              <a:t>کتابداران</a:t>
            </a:r>
            <a:r>
              <a:rPr lang="fa-IR" b="1" dirty="0"/>
              <a:t> </a:t>
            </a:r>
            <a:r>
              <a:rPr lang="fa-IR" dirty="0" smtClean="0"/>
              <a:t>آموزشی </a:t>
            </a:r>
            <a:r>
              <a:rPr lang="fa-IR" dirty="0"/>
              <a:t>با مدیریت و سازماندهی منابع مختلف اطلاعاتی (کتاب‌ها، مقالات، پایگاه‌های داده، منابع دیجیتال و غیره) به دانش‌آموزان، دانشجویان و پژوهشگران کمک می‌کنند تا به منابع مورد نیاز خود دسترسی پیدا کنند.</a:t>
            </a:r>
          </a:p>
          <a:p>
            <a:pPr marL="0" indent="0" algn="r" rtl="1">
              <a:buNone/>
            </a:pPr>
            <a:r>
              <a:rPr lang="fa-IR" b="1" dirty="0"/>
              <a:t>آموزش اطلاعات و مهارت‌های </a:t>
            </a:r>
            <a:r>
              <a:rPr lang="fa-IR" b="1" dirty="0" smtClean="0"/>
              <a:t>پژوهشی:</a:t>
            </a:r>
            <a:r>
              <a:rPr lang="fa-IR" dirty="0" smtClean="0"/>
              <a:t>کتابداران</a:t>
            </a:r>
            <a:r>
              <a:rPr lang="fa-IR" b="1" dirty="0" smtClean="0"/>
              <a:t> </a:t>
            </a:r>
            <a:r>
              <a:rPr lang="fa-IR" dirty="0"/>
              <a:t>آموزشی کارگاه‌ها و جلسات آموزشی برگزار می‌کنند تا مهارت‌های جستجو و ارزیابی منابع اطلاعاتی، استفاده از پایگاه‌های داده، و نحوه استناد به منابع را به یادگیرندگان آموزش دهند</a:t>
            </a:r>
            <a:r>
              <a:rPr lang="fa-IR" dirty="0" smtClean="0"/>
              <a:t>.</a:t>
            </a:r>
            <a:endParaRPr lang="fa-IR" dirty="0"/>
          </a:p>
        </p:txBody>
      </p:sp>
      <p:pic>
        <p:nvPicPr>
          <p:cNvPr id="4097" name="Picture 1" descr="Us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9658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9-مشارکت(تفکر انتقادی )</a:t>
            </a:r>
            <a:endParaRPr lang="en-US" dirty="0"/>
          </a:p>
        </p:txBody>
      </p:sp>
      <p:sp>
        <p:nvSpPr>
          <p:cNvPr id="3" name="Content Placeholder 2"/>
          <p:cNvSpPr>
            <a:spLocks noGrp="1"/>
          </p:cNvSpPr>
          <p:nvPr>
            <p:ph idx="1"/>
          </p:nvPr>
        </p:nvSpPr>
        <p:spPr/>
        <p:txBody>
          <a:bodyPr>
            <a:normAutofit fontScale="92500"/>
          </a:bodyPr>
          <a:lstStyle/>
          <a:p>
            <a:pPr marL="0" indent="0" algn="r" rtl="1">
              <a:buNone/>
            </a:pPr>
            <a:r>
              <a:rPr lang="fa-IR" dirty="0"/>
              <a:t>متفکران انتقادی، تفکر انتقادی را در دو بعد </a:t>
            </a:r>
            <a:r>
              <a:rPr lang="fa-IR" b="1" dirty="0">
                <a:solidFill>
                  <a:srgbClr val="FF0000"/>
                </a:solidFill>
              </a:rPr>
              <a:t>مهارتها و </a:t>
            </a:r>
            <a:r>
              <a:rPr lang="fa-IR" b="1" dirty="0" smtClean="0">
                <a:solidFill>
                  <a:srgbClr val="FF0000"/>
                </a:solidFill>
              </a:rPr>
              <a:t>تمایلات </a:t>
            </a:r>
            <a:r>
              <a:rPr lang="fa-IR" dirty="0"/>
              <a:t>مورد بررسی قرار می دهند. </a:t>
            </a:r>
            <a:endParaRPr lang="fa-IR" dirty="0" smtClean="0"/>
          </a:p>
          <a:p>
            <a:pPr marL="0" indent="0" algn="r" rtl="1">
              <a:buNone/>
            </a:pPr>
            <a:r>
              <a:rPr lang="fa-IR" dirty="0" smtClean="0"/>
              <a:t>مهارتهای </a:t>
            </a:r>
            <a:r>
              <a:rPr lang="fa-IR" dirty="0"/>
              <a:t>تفکر انتقادی قابلیت یادگیری دارند </a:t>
            </a:r>
            <a:endParaRPr lang="en-US" dirty="0" smtClean="0"/>
          </a:p>
          <a:p>
            <a:pPr marL="0" indent="0" algn="r" rtl="1">
              <a:buNone/>
            </a:pPr>
            <a:r>
              <a:rPr lang="fa-IR" dirty="0" smtClean="0"/>
              <a:t>اما تمایلات </a:t>
            </a:r>
            <a:r>
              <a:rPr lang="fa-IR" dirty="0"/>
              <a:t>تفکر انتقادی به ویژگی های شخصیتی هر فرد برمیگردد و می توان به تقویت آنها پرداخت. </a:t>
            </a:r>
            <a:endParaRPr lang="en-US" dirty="0" smtClean="0"/>
          </a:p>
          <a:p>
            <a:pPr marL="0" indent="0" algn="r" rtl="1">
              <a:buNone/>
            </a:pPr>
            <a:r>
              <a:rPr lang="fa-IR" dirty="0" smtClean="0"/>
              <a:t>مفهوم </a:t>
            </a:r>
            <a:r>
              <a:rPr lang="fa-IR" dirty="0"/>
              <a:t>تمایل در تفکر انتقادی تعهد فرد برای انجام فعالیت براساس این تفکر است و تمایل به تفکر انتقادی مکمل مهارتهای تفکر انتقادی در نظر گرفته میشود. یعنی استعدادهای ذاتی افراد برای مهارتهای تفکر انتقادی است. </a:t>
            </a:r>
            <a:endParaRPr lang="fa-IR" dirty="0" smtClean="0"/>
          </a:p>
          <a:p>
            <a:pPr marL="0" indent="0" algn="r" rtl="1">
              <a:buNone/>
            </a:pPr>
            <a:r>
              <a:rPr lang="fa-IR" dirty="0" smtClean="0">
                <a:solidFill>
                  <a:srgbClr val="FF0000"/>
                </a:solidFill>
              </a:rPr>
              <a:t>کتابداران </a:t>
            </a:r>
            <a:r>
              <a:rPr lang="fa-IR" dirty="0">
                <a:solidFill>
                  <a:srgbClr val="FF0000"/>
                </a:solidFill>
              </a:rPr>
              <a:t>به عنوان نیروی اصلی در </a:t>
            </a:r>
            <a:r>
              <a:rPr lang="fa-IR" dirty="0" smtClean="0">
                <a:solidFill>
                  <a:srgbClr val="FF0000"/>
                </a:solidFill>
              </a:rPr>
              <a:t>کتابخانه ها </a:t>
            </a:r>
            <a:r>
              <a:rPr lang="fa-IR" dirty="0">
                <a:solidFill>
                  <a:srgbClr val="FF0000"/>
                </a:solidFill>
              </a:rPr>
              <a:t>با افراد مختلف، حجم عظیم </a:t>
            </a:r>
            <a:r>
              <a:rPr lang="fa-IR" dirty="0" smtClean="0">
                <a:solidFill>
                  <a:srgbClr val="FF0000"/>
                </a:solidFill>
              </a:rPr>
              <a:t>اطلاعات</a:t>
            </a:r>
            <a:r>
              <a:rPr lang="fa-IR" dirty="0">
                <a:solidFill>
                  <a:srgbClr val="FF0000"/>
                </a:solidFill>
              </a:rPr>
              <a:t>، تغییرات مداوم آن و شرایط متنوعی درگیر هستند که آنها را در شرایط </a:t>
            </a:r>
            <a:r>
              <a:rPr lang="fa-IR" dirty="0" smtClean="0">
                <a:solidFill>
                  <a:srgbClr val="FF0000"/>
                </a:solidFill>
              </a:rPr>
              <a:t>تصمیم گیریهای </a:t>
            </a:r>
            <a:r>
              <a:rPr lang="fa-IR" dirty="0">
                <a:solidFill>
                  <a:srgbClr val="FF0000"/>
                </a:solidFill>
              </a:rPr>
              <a:t>گوناگون قرار میدهد و در اینجاست که لزوم تفکر انتقادی برای این افراد آشکار میشود</a:t>
            </a:r>
            <a:r>
              <a:rPr lang="fa-IR" dirty="0"/>
              <a:t>. </a:t>
            </a:r>
            <a:endParaRPr lang="en-US" dirty="0"/>
          </a:p>
        </p:txBody>
      </p:sp>
    </p:spTree>
    <p:extLst>
      <p:ext uri="{BB962C8B-B14F-4D97-AF65-F5344CB8AC3E}">
        <p14:creationId xmlns:p14="http://schemas.microsoft.com/office/powerpoint/2010/main" val="2111152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رابطه اموزش با کتابدار</a:t>
            </a:r>
            <a:endParaRPr lang="en-US" b="1" dirty="0"/>
          </a:p>
        </p:txBody>
      </p:sp>
      <p:sp>
        <p:nvSpPr>
          <p:cNvPr id="3" name="Content Placeholder 2"/>
          <p:cNvSpPr>
            <a:spLocks noGrp="1"/>
          </p:cNvSpPr>
          <p:nvPr>
            <p:ph idx="1"/>
          </p:nvPr>
        </p:nvSpPr>
        <p:spPr/>
        <p:txBody>
          <a:bodyPr>
            <a:normAutofit/>
          </a:bodyPr>
          <a:lstStyle/>
          <a:p>
            <a:pPr algn="r" rtl="1"/>
            <a:r>
              <a:rPr lang="fa-IR" b="1" dirty="0"/>
              <a:t>پشتیبانی از فرآیند یادگیری</a:t>
            </a:r>
            <a:r>
              <a:rPr lang="fa-IR" dirty="0"/>
              <a:t>:کتابداران با ارائه مشاوره و راهنمایی در انتخاب منابع مناسب، به دانش‌آموزان و دانشجویان کمک می‌کنند تا به طور مؤثرتر به پژوهش‌ها و تکالیف خود بپردازند.</a:t>
            </a:r>
          </a:p>
          <a:p>
            <a:pPr algn="r" rtl="1"/>
            <a:r>
              <a:rPr lang="fa-IR" b="1" dirty="0"/>
              <a:t>ترویج فرهنگ مطالعه و یادگیری مستمر</a:t>
            </a:r>
            <a:r>
              <a:rPr lang="fa-IR" dirty="0"/>
              <a:t>:کتابداران با برگزاری رویدادها و فعالیت‌های فرهنگی و آموزشی، افراد را به مطالعه و یادگیری مستمر تشویق </a:t>
            </a:r>
            <a:r>
              <a:rPr lang="fa-IR" dirty="0" smtClean="0"/>
              <a:t>می‌کنند</a:t>
            </a:r>
          </a:p>
          <a:p>
            <a:pPr algn="r" rtl="1"/>
            <a:r>
              <a:rPr lang="fa-IR" b="1" dirty="0"/>
              <a:t>تسهیل دسترسی به فناوری‌های نوین آموزشی:</a:t>
            </a:r>
            <a:r>
              <a:rPr lang="fa-IR" dirty="0"/>
              <a:t>کتابداران با معرفی و آموزش استفاده از ابزارها و فناوری‌های جدید، به کاربران کمک می‌کنند تا از این فناوری‌ها در فرآیند یادگیری خود بهره‌برداری کنند.</a:t>
            </a:r>
          </a:p>
          <a:p>
            <a:pPr algn="r" rtl="1"/>
            <a:endParaRPr lang="fa-IR" dirty="0"/>
          </a:p>
          <a:p>
            <a:pPr algn="r" rtl="1"/>
            <a:endParaRPr lang="en-US" dirty="0"/>
          </a:p>
        </p:txBody>
      </p:sp>
    </p:spTree>
    <p:extLst>
      <p:ext uri="{BB962C8B-B14F-4D97-AF65-F5344CB8AC3E}">
        <p14:creationId xmlns:p14="http://schemas.microsoft.com/office/powerpoint/2010/main" val="1474454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رابطه اموزش با کتابدار</a:t>
            </a:r>
            <a:endParaRPr lang="en-US" b="1" dirty="0"/>
          </a:p>
        </p:txBody>
      </p:sp>
      <p:sp>
        <p:nvSpPr>
          <p:cNvPr id="3" name="Content Placeholder 2"/>
          <p:cNvSpPr>
            <a:spLocks noGrp="1"/>
          </p:cNvSpPr>
          <p:nvPr>
            <p:ph idx="1"/>
          </p:nvPr>
        </p:nvSpPr>
        <p:spPr/>
        <p:txBody>
          <a:bodyPr>
            <a:normAutofit fontScale="92500" lnSpcReduction="20000"/>
          </a:bodyPr>
          <a:lstStyle/>
          <a:p>
            <a:pPr lvl="0" algn="r" rtl="1"/>
            <a:r>
              <a:rPr lang="fa-IR" b="1" dirty="0">
                <a:solidFill>
                  <a:prstClr val="black"/>
                </a:solidFill>
              </a:rPr>
              <a:t>ارتقاء سواد اطلاعاتی:</a:t>
            </a:r>
            <a:r>
              <a:rPr lang="fa-IR" dirty="0">
                <a:solidFill>
                  <a:prstClr val="black"/>
                </a:solidFill>
              </a:rPr>
              <a:t>کتابداران</a:t>
            </a:r>
            <a:r>
              <a:rPr lang="fa-IR" b="1" dirty="0">
                <a:solidFill>
                  <a:prstClr val="black"/>
                </a:solidFill>
              </a:rPr>
              <a:t> </a:t>
            </a:r>
            <a:r>
              <a:rPr lang="fa-IR" dirty="0">
                <a:solidFill>
                  <a:prstClr val="black"/>
                </a:solidFill>
              </a:rPr>
              <a:t>آموزشی تلاش می‌کنند تا سطح سواد اطلاعاتی کاربران را بالا ببرند، به طوری که بتوانند به صورت مستقل به اطلاعات دسترسی پیدا کنند، آن را ارزیابی کنند و به درستی از آن استفاده کنند.</a:t>
            </a:r>
          </a:p>
          <a:p>
            <a:pPr marL="0" indent="0" algn="r" rtl="1">
              <a:buNone/>
            </a:pPr>
            <a:endParaRPr lang="fa-IR" b="1" dirty="0" smtClean="0"/>
          </a:p>
          <a:p>
            <a:pPr marL="0" indent="0" algn="r" rtl="1">
              <a:buNone/>
            </a:pPr>
            <a:r>
              <a:rPr lang="fa-IR" b="1" dirty="0" smtClean="0"/>
              <a:t>پشتیبانی </a:t>
            </a:r>
            <a:r>
              <a:rPr lang="fa-IR" b="1" dirty="0"/>
              <a:t>از برنامه‌های درسی و </a:t>
            </a:r>
            <a:r>
              <a:rPr lang="fa-IR" b="1" dirty="0" smtClean="0"/>
              <a:t>تحقیقاتی:</a:t>
            </a:r>
            <a:r>
              <a:rPr lang="fa-IR" dirty="0" smtClean="0"/>
              <a:t>کتابداران</a:t>
            </a:r>
            <a:r>
              <a:rPr lang="fa-IR" b="1" dirty="0" smtClean="0"/>
              <a:t> </a:t>
            </a:r>
            <a:r>
              <a:rPr lang="fa-IR" dirty="0"/>
              <a:t>با همکاری با استادان و پژوهشگران، منابع و خدمات مورد نیاز برای پشتیبانی از برنامه‌های درسی و پروژه‌های تحقیقاتی را فراهم می‌کنند</a:t>
            </a:r>
            <a:r>
              <a:rPr lang="fa-IR" dirty="0" smtClean="0"/>
              <a:t>.</a:t>
            </a:r>
          </a:p>
          <a:p>
            <a:pPr marL="0" indent="0" algn="r" rtl="1">
              <a:buNone/>
            </a:pPr>
            <a:endParaRPr lang="fa-IR" dirty="0"/>
          </a:p>
          <a:p>
            <a:pPr marL="0" indent="0" algn="r" rtl="1">
              <a:buNone/>
            </a:pPr>
            <a:endParaRPr lang="fa-IR" dirty="0"/>
          </a:p>
          <a:p>
            <a:pPr marL="0" indent="0" algn="just" rtl="1">
              <a:buNone/>
            </a:pPr>
            <a:r>
              <a:rPr lang="fa-IR" dirty="0">
                <a:solidFill>
                  <a:srgbClr val="FF0000"/>
                </a:solidFill>
              </a:rPr>
              <a:t>در مجموع، کتابداران </a:t>
            </a:r>
            <a:r>
              <a:rPr lang="fa-IR" dirty="0" smtClean="0">
                <a:solidFill>
                  <a:srgbClr val="FF0000"/>
                </a:solidFill>
              </a:rPr>
              <a:t>با </a:t>
            </a:r>
            <a:r>
              <a:rPr lang="fa-IR" dirty="0">
                <a:solidFill>
                  <a:srgbClr val="FF0000"/>
                </a:solidFill>
              </a:rPr>
              <a:t>تسهیل دسترسی به منابع اطلاعاتی، ارائه آموزش‌های لازم و ترویج فرهنگ یادگیری، نقش بسیار مهمی در فرآیند آموزش و توسعه دانش افراد ایفا می‌کنند. این همکاری مستمر بین آموزش و </a:t>
            </a:r>
            <a:r>
              <a:rPr lang="fa-IR" dirty="0" smtClean="0">
                <a:solidFill>
                  <a:srgbClr val="FF0000"/>
                </a:solidFill>
              </a:rPr>
              <a:t>کتابدار </a:t>
            </a:r>
            <a:r>
              <a:rPr lang="fa-IR" dirty="0">
                <a:solidFill>
                  <a:srgbClr val="FF0000"/>
                </a:solidFill>
              </a:rPr>
              <a:t>به بهبود کیفیت یادگیری و توانمندسازی افراد برای مواجهه با چالش‌های اطلاعاتی در جامعه معاصر کمک می‌کند.</a:t>
            </a:r>
          </a:p>
          <a:p>
            <a:endParaRPr lang="fa-IR" dirty="0"/>
          </a:p>
          <a:p>
            <a:endParaRPr lang="fa-IR" dirty="0"/>
          </a:p>
          <a:p>
            <a:endParaRPr lang="fa-IR" dirty="0"/>
          </a:p>
          <a:p>
            <a:endParaRPr lang="fa-IR" dirty="0"/>
          </a:p>
          <a:p>
            <a:endParaRPr lang="fa-IR" dirty="0"/>
          </a:p>
          <a:p>
            <a:endParaRPr lang="en-US" dirty="0"/>
          </a:p>
        </p:txBody>
      </p:sp>
    </p:spTree>
    <p:extLst>
      <p:ext uri="{BB962C8B-B14F-4D97-AF65-F5344CB8AC3E}">
        <p14:creationId xmlns:p14="http://schemas.microsoft.com/office/powerpoint/2010/main" val="327039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تاثیر کتابدار بر کیفیت اموزش</a:t>
            </a:r>
            <a:endParaRPr lang="en-US" b="1" dirty="0"/>
          </a:p>
        </p:txBody>
      </p:sp>
      <p:sp>
        <p:nvSpPr>
          <p:cNvPr id="3" name="Content Placeholder 2"/>
          <p:cNvSpPr>
            <a:spLocks noGrp="1"/>
          </p:cNvSpPr>
          <p:nvPr>
            <p:ph idx="1"/>
          </p:nvPr>
        </p:nvSpPr>
        <p:spPr/>
        <p:txBody>
          <a:bodyPr>
            <a:normAutofit fontScale="92500"/>
          </a:bodyPr>
          <a:lstStyle/>
          <a:p>
            <a:pPr marL="0" indent="0" algn="r" rtl="1">
              <a:buNone/>
            </a:pPr>
            <a:r>
              <a:rPr lang="fa-IR" dirty="0" smtClean="0"/>
              <a:t>تأثیر کتابدار بر کیفیت آموزش قابل توجه و چند جانبه است. کتابداران آموزشی با ارائه منابع، خدمات و راهنمایی‌های تخصصی، نقش مهمی در بهبود فرآیند یادگیری و کیفیت آموزش دارند. برخی از تأثیرات کلیدی کتابداران بر کیفیت آموزش عبارتند از:</a:t>
            </a:r>
          </a:p>
          <a:p>
            <a:pPr marL="0" indent="0" algn="r" rtl="1">
              <a:buNone/>
            </a:pPr>
            <a:endParaRPr lang="fa-IR" dirty="0"/>
          </a:p>
          <a:p>
            <a:pPr marL="0" indent="0" algn="r" rtl="1">
              <a:buNone/>
            </a:pPr>
            <a:r>
              <a:rPr lang="fa-IR" b="1" dirty="0">
                <a:solidFill>
                  <a:srgbClr val="FF0000"/>
                </a:solidFill>
              </a:rPr>
              <a:t>دسترسی به منابع معتبر و </a:t>
            </a:r>
            <a:r>
              <a:rPr lang="fa-IR" b="1" dirty="0" smtClean="0">
                <a:solidFill>
                  <a:srgbClr val="FF0000"/>
                </a:solidFill>
              </a:rPr>
              <a:t>به‌روز:</a:t>
            </a:r>
            <a:r>
              <a:rPr lang="fa-IR" dirty="0" smtClean="0"/>
              <a:t>کتابداران</a:t>
            </a:r>
            <a:r>
              <a:rPr lang="fa-IR" b="1" dirty="0" smtClean="0">
                <a:solidFill>
                  <a:srgbClr val="FF0000"/>
                </a:solidFill>
              </a:rPr>
              <a:t> </a:t>
            </a:r>
            <a:r>
              <a:rPr lang="fa-IR" dirty="0"/>
              <a:t>با انتخاب و فراهم کردن منابع اطلاعاتی معتبر و به‌روز، دانشجویان و دانش‌آموزان را به دسترسی به محتوای علمی دقیق و جدید یاری می‌دهند</a:t>
            </a:r>
            <a:r>
              <a:rPr lang="fa-IR" dirty="0" smtClean="0"/>
              <a:t>.</a:t>
            </a:r>
          </a:p>
          <a:p>
            <a:pPr marL="0" indent="0" algn="r" rtl="1">
              <a:buNone/>
            </a:pPr>
            <a:endParaRPr lang="fa-IR" dirty="0"/>
          </a:p>
          <a:p>
            <a:pPr marL="0" indent="0" algn="r" rtl="1">
              <a:buNone/>
            </a:pPr>
            <a:r>
              <a:rPr lang="fa-IR" b="1" dirty="0">
                <a:solidFill>
                  <a:srgbClr val="FF0000"/>
                </a:solidFill>
              </a:rPr>
              <a:t>آموزش مهارت‌های </a:t>
            </a:r>
            <a:r>
              <a:rPr lang="fa-IR" b="1" dirty="0" smtClean="0">
                <a:solidFill>
                  <a:srgbClr val="FF0000"/>
                </a:solidFill>
              </a:rPr>
              <a:t>پژوهشی:</a:t>
            </a:r>
            <a:r>
              <a:rPr lang="fa-IR" dirty="0" smtClean="0"/>
              <a:t>کتابداران</a:t>
            </a:r>
            <a:r>
              <a:rPr lang="fa-IR" b="1" dirty="0" smtClean="0">
                <a:solidFill>
                  <a:srgbClr val="FF0000"/>
                </a:solidFill>
              </a:rPr>
              <a:t> </a:t>
            </a:r>
            <a:r>
              <a:rPr lang="fa-IR" dirty="0"/>
              <a:t>با برگزاری کارگاه‌ها و جلسات آموزشی، مهارت‌های جستجو، ارزیابی و استفاده از منابع اطلاعاتی را به دانش‌آموزان و دانشجویان آموزش می‌دهند که این مهارت‌ها برای انجام پژوهش‌های علمی ضروری هستند.</a:t>
            </a:r>
          </a:p>
          <a:p>
            <a:pPr marL="0" indent="0" algn="r" rtl="1">
              <a:buNone/>
            </a:pPr>
            <a:endParaRPr lang="en-US" dirty="0"/>
          </a:p>
        </p:txBody>
      </p:sp>
    </p:spTree>
    <p:extLst>
      <p:ext uri="{BB962C8B-B14F-4D97-AF65-F5344CB8AC3E}">
        <p14:creationId xmlns:p14="http://schemas.microsoft.com/office/powerpoint/2010/main" val="2453252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تاثیر </a:t>
            </a:r>
            <a:r>
              <a:rPr lang="fa-IR" b="1" dirty="0"/>
              <a:t>کتابدار بر کیفیت اموزش</a:t>
            </a:r>
            <a:endParaRPr lang="en-US" b="1"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fa-IR" b="1" dirty="0">
                <a:solidFill>
                  <a:srgbClr val="FF0000"/>
                </a:solidFill>
              </a:rPr>
              <a:t>تقویت سواد </a:t>
            </a:r>
            <a:r>
              <a:rPr lang="fa-IR" b="1" dirty="0" smtClean="0">
                <a:solidFill>
                  <a:srgbClr val="FF0000"/>
                </a:solidFill>
              </a:rPr>
              <a:t>اطلاعاتی:</a:t>
            </a:r>
            <a:r>
              <a:rPr lang="fa-IR" dirty="0" smtClean="0"/>
              <a:t>با</a:t>
            </a:r>
            <a:r>
              <a:rPr lang="fa-IR" b="1" dirty="0" smtClean="0">
                <a:solidFill>
                  <a:srgbClr val="FF0000"/>
                </a:solidFill>
              </a:rPr>
              <a:t> </a:t>
            </a:r>
            <a:r>
              <a:rPr lang="fa-IR" dirty="0"/>
              <a:t>تقویت سواد اطلاعاتی دانش‌آموزان و دانشجویان، کتابداران به آنها کمک می‌کنند تا اطلاعات را به صورت کارآمدتر پیدا، ارزیابی و استفاده کنند، که این امر به بهبود کیفیت تحقیقات و یادگیری منجر می‌شود</a:t>
            </a:r>
            <a:r>
              <a:rPr lang="fa-IR" dirty="0" smtClean="0"/>
              <a:t>.</a:t>
            </a:r>
          </a:p>
          <a:p>
            <a:pPr marL="0" indent="0" algn="r" rtl="1">
              <a:buNone/>
            </a:pPr>
            <a:endParaRPr lang="fa-IR" dirty="0"/>
          </a:p>
          <a:p>
            <a:pPr marL="0" indent="0" algn="r" rtl="1">
              <a:buNone/>
            </a:pPr>
            <a:r>
              <a:rPr lang="fa-IR" b="1" dirty="0">
                <a:solidFill>
                  <a:srgbClr val="FF0000"/>
                </a:solidFill>
              </a:rPr>
              <a:t>پشتیبانی از برنامه‌های درسی و </a:t>
            </a:r>
            <a:r>
              <a:rPr lang="fa-IR" b="1" dirty="0" smtClean="0">
                <a:solidFill>
                  <a:srgbClr val="FF0000"/>
                </a:solidFill>
              </a:rPr>
              <a:t>پژوهشی:</a:t>
            </a:r>
            <a:r>
              <a:rPr lang="fa-IR" dirty="0" smtClean="0"/>
              <a:t>کتابداران</a:t>
            </a:r>
            <a:r>
              <a:rPr lang="fa-IR" b="1" dirty="0" smtClean="0">
                <a:solidFill>
                  <a:srgbClr val="FF0000"/>
                </a:solidFill>
              </a:rPr>
              <a:t> </a:t>
            </a:r>
            <a:r>
              <a:rPr lang="fa-IR" dirty="0"/>
              <a:t>با همکاری نزدیک با استادان و پژوهشگران، منابع و خدمات مورد نیاز برای برنامه‌های درسی و پژوهشی را فراهم کرده و بدین ترتیب به ارتقاء کیفیت آموزش و پژوهش کمک می‌کنند</a:t>
            </a:r>
            <a:r>
              <a:rPr lang="fa-IR" dirty="0" smtClean="0"/>
              <a:t>.</a:t>
            </a:r>
          </a:p>
          <a:p>
            <a:pPr marL="0" indent="0" algn="r" rtl="1">
              <a:buNone/>
            </a:pPr>
            <a:endParaRPr lang="fa-IR" dirty="0"/>
          </a:p>
          <a:p>
            <a:pPr marL="0" indent="0" algn="r" rtl="1">
              <a:buNone/>
            </a:pPr>
            <a:r>
              <a:rPr lang="fa-IR" b="1" dirty="0">
                <a:solidFill>
                  <a:srgbClr val="FF0000"/>
                </a:solidFill>
              </a:rPr>
              <a:t>تشویق به یادگیری </a:t>
            </a:r>
            <a:r>
              <a:rPr lang="fa-IR" b="1" dirty="0" smtClean="0">
                <a:solidFill>
                  <a:srgbClr val="FF0000"/>
                </a:solidFill>
              </a:rPr>
              <a:t>مستمر:</a:t>
            </a:r>
            <a:r>
              <a:rPr lang="fa-IR" b="1" dirty="0" smtClean="0"/>
              <a:t>با </a:t>
            </a:r>
            <a:r>
              <a:rPr lang="fa-IR" dirty="0"/>
              <a:t>ترویج فرهنگ مطالعه و یادگیری مادام‌العمر، کتابداران افراد را به ادامه یادگیری و به‌روزرسانی دانش خود تشویق می‌کنند که این امر به بهبود مستمر کیفیت آموزش می‌انجامد.</a:t>
            </a:r>
            <a:endParaRPr lang="en-US" dirty="0"/>
          </a:p>
        </p:txBody>
      </p:sp>
    </p:spTree>
    <p:extLst>
      <p:ext uri="{BB962C8B-B14F-4D97-AF65-F5344CB8AC3E}">
        <p14:creationId xmlns:p14="http://schemas.microsoft.com/office/powerpoint/2010/main" val="2404698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تاثیر کتابدار بر کیفیت اموزش</a:t>
            </a:r>
            <a:endParaRPr lang="en-US" b="1"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fa-IR" b="1" dirty="0">
                <a:solidFill>
                  <a:srgbClr val="FF0000"/>
                </a:solidFill>
              </a:rPr>
              <a:t>استفاده از فناوری‌های </a:t>
            </a:r>
            <a:r>
              <a:rPr lang="fa-IR" b="1" dirty="0" smtClean="0">
                <a:solidFill>
                  <a:srgbClr val="FF0000"/>
                </a:solidFill>
              </a:rPr>
              <a:t>نوین:</a:t>
            </a:r>
            <a:r>
              <a:rPr lang="fa-IR" dirty="0" smtClean="0"/>
              <a:t>کتابداران</a:t>
            </a:r>
            <a:r>
              <a:rPr lang="fa-IR" b="1" dirty="0" smtClean="0">
                <a:solidFill>
                  <a:srgbClr val="FF0000"/>
                </a:solidFill>
              </a:rPr>
              <a:t> </a:t>
            </a:r>
            <a:r>
              <a:rPr lang="fa-IR" dirty="0"/>
              <a:t>با معرفی و آموزش استفاده از فناوری‌های جدید و ابزارهای دیجیتال، فرآیند یادگیری را مدرن‌تر و کارآمدتر می‌سازند</a:t>
            </a:r>
            <a:r>
              <a:rPr lang="fa-IR" dirty="0" smtClean="0"/>
              <a:t>.</a:t>
            </a:r>
          </a:p>
          <a:p>
            <a:pPr marL="0" indent="0" algn="r" rtl="1">
              <a:buNone/>
            </a:pPr>
            <a:endParaRPr lang="fa-IR" dirty="0"/>
          </a:p>
          <a:p>
            <a:pPr marL="0" indent="0" algn="r" rtl="1">
              <a:buNone/>
            </a:pPr>
            <a:r>
              <a:rPr lang="fa-IR" b="1" dirty="0">
                <a:solidFill>
                  <a:srgbClr val="FF0000"/>
                </a:solidFill>
              </a:rPr>
              <a:t>ایجاد محیط یادگیری </a:t>
            </a:r>
            <a:r>
              <a:rPr lang="fa-IR" b="1" dirty="0" smtClean="0">
                <a:solidFill>
                  <a:srgbClr val="FF0000"/>
                </a:solidFill>
              </a:rPr>
              <a:t>مطلوب:</a:t>
            </a:r>
            <a:r>
              <a:rPr lang="fa-IR" dirty="0" smtClean="0"/>
              <a:t>کتابداران</a:t>
            </a:r>
            <a:r>
              <a:rPr lang="fa-IR" b="1" dirty="0" smtClean="0">
                <a:solidFill>
                  <a:srgbClr val="FF0000"/>
                </a:solidFill>
              </a:rPr>
              <a:t> </a:t>
            </a:r>
            <a:r>
              <a:rPr lang="fa-IR" dirty="0"/>
              <a:t>با ایجاد محیط‌های مطالعه مناسب و دسترسی به منابع متنوع، فضایی مطلوب برای یادگیری و پژوهش فراهم می‌کنند که به تمرکز و کارایی بهتر یادگیرندگان منجر می‌شود</a:t>
            </a:r>
            <a:r>
              <a:rPr lang="fa-IR" dirty="0" smtClean="0"/>
              <a:t>.</a:t>
            </a:r>
          </a:p>
          <a:p>
            <a:pPr marL="0" indent="0" algn="r" rtl="1">
              <a:buNone/>
            </a:pPr>
            <a:endParaRPr lang="fa-IR" dirty="0"/>
          </a:p>
          <a:p>
            <a:pPr marL="0" indent="0" algn="r" rtl="1">
              <a:buNone/>
            </a:pPr>
            <a:r>
              <a:rPr lang="fa-IR" b="1" dirty="0">
                <a:solidFill>
                  <a:srgbClr val="FF0000"/>
                </a:solidFill>
              </a:rPr>
              <a:t>پشتیبانی </a:t>
            </a:r>
            <a:r>
              <a:rPr lang="fa-IR" b="1" dirty="0" smtClean="0">
                <a:solidFill>
                  <a:srgbClr val="FF0000"/>
                </a:solidFill>
              </a:rPr>
              <a:t>فردی:</a:t>
            </a:r>
            <a:r>
              <a:rPr lang="fa-IR" b="1" dirty="0" smtClean="0">
                <a:solidFill>
                  <a:schemeClr val="tx2"/>
                </a:solidFill>
              </a:rPr>
              <a:t>ارائه</a:t>
            </a:r>
            <a:r>
              <a:rPr lang="fa-IR" b="1" dirty="0" smtClean="0">
                <a:solidFill>
                  <a:srgbClr val="FF0000"/>
                </a:solidFill>
              </a:rPr>
              <a:t> </a:t>
            </a:r>
            <a:r>
              <a:rPr lang="fa-IR" dirty="0"/>
              <a:t>مشاوره‌های فردی به دانشجویان و پژوهشگران در انتخاب و استفاده از منابع اطلاعاتی، به بهبود کیفیت تحقیقات و پروژه‌های آموزشی کمک می‌کند</a:t>
            </a:r>
            <a:r>
              <a:rPr lang="fa-IR" dirty="0" smtClean="0"/>
              <a:t>.</a:t>
            </a:r>
          </a:p>
          <a:p>
            <a:pPr marL="0" indent="0" algn="r" rtl="1">
              <a:buNone/>
            </a:pPr>
            <a:endParaRPr lang="fa-IR" dirty="0"/>
          </a:p>
          <a:p>
            <a:pPr marL="0" indent="0" algn="r" rtl="1">
              <a:buNone/>
            </a:pPr>
            <a:r>
              <a:rPr lang="fa-IR" dirty="0">
                <a:solidFill>
                  <a:srgbClr val="FF0000"/>
                </a:solidFill>
              </a:rPr>
              <a:t>در مجموع، کتابداران </a:t>
            </a:r>
            <a:r>
              <a:rPr lang="fa-IR" dirty="0" smtClean="0">
                <a:solidFill>
                  <a:srgbClr val="FF0000"/>
                </a:solidFill>
              </a:rPr>
              <a:t>با </a:t>
            </a:r>
            <a:r>
              <a:rPr lang="fa-IR" dirty="0">
                <a:solidFill>
                  <a:srgbClr val="FF0000"/>
                </a:solidFill>
              </a:rPr>
              <a:t>ارائه خدمات و منابع اطلاعاتی، آموزش مهارت‌های ضروری و ایجاد محیط‌های یادگیری مناسب، نقش بسیار مهمی در بهبود کیفیت آموزش و تجربه یادگیری دانش‌آموزان و دانشجویان ایفا می‌کنند. این تأثیرات مثبت به توانمندسازی یادگیرندگان و ارتقاء سطح علمی و پژوهشی جامعه منجر می‌شود.</a:t>
            </a:r>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en-US" dirty="0"/>
          </a:p>
        </p:txBody>
      </p:sp>
    </p:spTree>
    <p:extLst>
      <p:ext uri="{BB962C8B-B14F-4D97-AF65-F5344CB8AC3E}">
        <p14:creationId xmlns:p14="http://schemas.microsoft.com/office/powerpoint/2010/main" val="3758786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rtl="1"/>
            <a:r>
              <a:rPr lang="fa-IR" b="1" dirty="0" smtClean="0"/>
              <a:t>آموزش رسمی</a:t>
            </a:r>
            <a:endParaRPr lang="fa-IR" dirty="0"/>
          </a:p>
        </p:txBody>
      </p:sp>
      <p:sp>
        <p:nvSpPr>
          <p:cNvPr id="3" name="Content Placeholder 2"/>
          <p:cNvSpPr>
            <a:spLocks noGrp="1"/>
          </p:cNvSpPr>
          <p:nvPr>
            <p:ph idx="1"/>
          </p:nvPr>
        </p:nvSpPr>
        <p:spPr/>
        <p:txBody>
          <a:bodyPr/>
          <a:lstStyle/>
          <a:p>
            <a:pPr marL="457200" lvl="1" indent="0" algn="r" rtl="1">
              <a:buNone/>
            </a:pPr>
            <a:r>
              <a:rPr lang="fa-IR" b="1" dirty="0" smtClean="0"/>
              <a:t>آموزش </a:t>
            </a:r>
            <a:r>
              <a:rPr lang="fa-IR" b="1" dirty="0"/>
              <a:t>ابتدایی:</a:t>
            </a:r>
            <a:r>
              <a:rPr lang="fa-IR" dirty="0"/>
              <a:t> شامل دوران ابتدایی مدرسه است که کودکان پایه‌های اولیه خواندن، نوشتن، ریاضیات و علوم را فرا می‌گیرند.</a:t>
            </a:r>
          </a:p>
          <a:p>
            <a:pPr marL="457200" lvl="1" indent="0" algn="r" rtl="1">
              <a:buNone/>
            </a:pPr>
            <a:r>
              <a:rPr lang="fa-IR" b="1" dirty="0"/>
              <a:t>آموزش متوسطه:</a:t>
            </a:r>
            <a:r>
              <a:rPr lang="fa-IR" dirty="0"/>
              <a:t> شامل دوره‌های راهنمایی و دبیرستان است که دانش‌آموزان دروس پیشرفته‌تری مانند ادبیات، علوم، ریاضیات، تاریخ و زبان‌های خارجی را مطالعه می‌کنند.</a:t>
            </a:r>
          </a:p>
          <a:p>
            <a:pPr marL="457200" lvl="1" indent="0" algn="r" rtl="1">
              <a:buNone/>
            </a:pPr>
            <a:r>
              <a:rPr lang="fa-IR" b="1" dirty="0"/>
              <a:t>آموزش عالی:</a:t>
            </a:r>
            <a:r>
              <a:rPr lang="fa-IR" dirty="0"/>
              <a:t> شامل دانشگاه‌ها و موسسات آموزش عالی است که دانشجویان در مقاطع کارشناسی، کارشناسی ارشد و دکترا تحصیل می‌کنند.</a:t>
            </a:r>
          </a:p>
          <a:p>
            <a:r>
              <a:rPr lang="fa-IR" dirty="0" smtClean="0"/>
              <a:t/>
            </a:r>
            <a:br>
              <a:rPr lang="fa-IR" dirty="0" smtClean="0"/>
            </a:br>
            <a:endParaRPr lang="en-US" dirty="0"/>
          </a:p>
        </p:txBody>
      </p:sp>
    </p:spTree>
    <p:extLst>
      <p:ext uri="{BB962C8B-B14F-4D97-AF65-F5344CB8AC3E}">
        <p14:creationId xmlns:p14="http://schemas.microsoft.com/office/powerpoint/2010/main" val="135976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rtl="1"/>
            <a:r>
              <a:rPr lang="fa-IR" b="1" dirty="0" smtClean="0"/>
              <a:t>آموزش غیررسمی</a:t>
            </a:r>
          </a:p>
        </p:txBody>
      </p:sp>
      <p:sp>
        <p:nvSpPr>
          <p:cNvPr id="3" name="Content Placeholder 2"/>
          <p:cNvSpPr>
            <a:spLocks noGrp="1"/>
          </p:cNvSpPr>
          <p:nvPr>
            <p:ph idx="1"/>
          </p:nvPr>
        </p:nvSpPr>
        <p:spPr/>
        <p:txBody>
          <a:bodyPr/>
          <a:lstStyle/>
          <a:p>
            <a:pPr marL="0" indent="0" algn="r" rtl="1">
              <a:buNone/>
            </a:pPr>
            <a:endParaRPr lang="fa-IR" b="1" dirty="0" smtClean="0"/>
          </a:p>
          <a:p>
            <a:pPr marL="0" indent="0" algn="r" rtl="1">
              <a:buNone/>
            </a:pPr>
            <a:r>
              <a:rPr lang="fa-IR" b="1" dirty="0" smtClean="0"/>
              <a:t>آموزش </a:t>
            </a:r>
            <a:r>
              <a:rPr lang="fa-IR" b="1" dirty="0"/>
              <a:t>خودجوش:</a:t>
            </a:r>
            <a:r>
              <a:rPr lang="fa-IR" dirty="0"/>
              <a:t> یادگیری از طریق تجربیات شخصی، خواندن کتاب‌ها، تماشای مستندها و استفاده از منابع آنلاین</a:t>
            </a:r>
            <a:r>
              <a:rPr lang="fa-IR" dirty="0" smtClean="0"/>
              <a:t>.</a:t>
            </a:r>
          </a:p>
          <a:p>
            <a:pPr marL="0" indent="0" algn="r" rtl="1">
              <a:buNone/>
            </a:pPr>
            <a:endParaRPr lang="fa-IR" dirty="0"/>
          </a:p>
          <a:p>
            <a:pPr marL="457200" lvl="1" indent="0" algn="r" rtl="1">
              <a:buNone/>
            </a:pPr>
            <a:r>
              <a:rPr lang="fa-IR" b="1" dirty="0"/>
              <a:t>آموزش از طریق تجربیات اجتماعی:</a:t>
            </a:r>
            <a:r>
              <a:rPr lang="fa-IR" dirty="0"/>
              <a:t> یادگیری از طریق تعاملات اجتماعی، مشارکت در گروه‌ها و انجمن‌ها، و فعالیت‌های اجتماعی.</a:t>
            </a:r>
          </a:p>
          <a:p>
            <a:pPr marL="457200" lvl="1" indent="0" algn="r" rtl="1">
              <a:buNone/>
            </a:pPr>
            <a:r>
              <a:rPr lang="fa-IR" b="1" dirty="0"/>
              <a:t>آموزش حرفه‌ای و فنی:</a:t>
            </a:r>
            <a:r>
              <a:rPr lang="fa-IR" dirty="0"/>
              <a:t> دوره‌های کوتاه‌مدت و کارگاه‌های آموزشی که مهارت‌های خاصی را برای حرفه‌های مشخصی ارائه می‌دهند.</a:t>
            </a:r>
          </a:p>
          <a:p>
            <a:endParaRPr lang="en-US" dirty="0"/>
          </a:p>
        </p:txBody>
      </p:sp>
    </p:spTree>
    <p:extLst>
      <p:ext uri="{BB962C8B-B14F-4D97-AF65-F5344CB8AC3E}">
        <p14:creationId xmlns:p14="http://schemas.microsoft.com/office/powerpoint/2010/main" val="233196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آموزش آنلاین:</a:t>
            </a:r>
            <a:r>
              <a:rPr lang="fa-IR" dirty="0" smtClean="0"/>
              <a:t/>
            </a:r>
            <a:br>
              <a:rPr lang="fa-IR" dirty="0" smtClean="0"/>
            </a:br>
            <a:endParaRPr lang="en-US" dirty="0"/>
          </a:p>
        </p:txBody>
      </p:sp>
      <p:sp>
        <p:nvSpPr>
          <p:cNvPr id="3" name="Content Placeholder 2"/>
          <p:cNvSpPr>
            <a:spLocks noGrp="1"/>
          </p:cNvSpPr>
          <p:nvPr>
            <p:ph idx="1"/>
          </p:nvPr>
        </p:nvSpPr>
        <p:spPr/>
        <p:txBody>
          <a:bodyPr/>
          <a:lstStyle/>
          <a:p>
            <a:pPr lvl="1" algn="r" rtl="1"/>
            <a:r>
              <a:rPr lang="fa-IR" b="1" dirty="0" smtClean="0"/>
              <a:t>دوره‌های </a:t>
            </a:r>
            <a:r>
              <a:rPr lang="fa-IR" b="1" dirty="0"/>
              <a:t>آنلاین (</a:t>
            </a:r>
            <a:r>
              <a:rPr lang="en-US" b="1" dirty="0"/>
              <a:t>MOOCs):</a:t>
            </a:r>
            <a:r>
              <a:rPr lang="en-US" dirty="0"/>
              <a:t> </a:t>
            </a:r>
            <a:r>
              <a:rPr lang="fa-IR" dirty="0"/>
              <a:t>دوره‌های آموزشی که به صورت آنلاین و از طریق پلتفرم‌های </a:t>
            </a:r>
            <a:r>
              <a:rPr lang="fa-IR" dirty="0" smtClean="0"/>
              <a:t>(</a:t>
            </a:r>
            <a:r>
              <a:rPr lang="en-US" dirty="0" smtClean="0"/>
              <a:t>sky room</a:t>
            </a:r>
            <a:r>
              <a:rPr lang="fa-IR" dirty="0" smtClean="0"/>
              <a:t> ،گوگل میت ،</a:t>
            </a:r>
            <a:r>
              <a:rPr lang="en-US" dirty="0"/>
              <a:t> Adobe Connect</a:t>
            </a:r>
            <a:r>
              <a:rPr lang="fa-IR" dirty="0" smtClean="0"/>
              <a:t>)مختلف </a:t>
            </a:r>
            <a:r>
              <a:rPr lang="fa-IR" dirty="0"/>
              <a:t>ارائه می‌شوند.</a:t>
            </a:r>
          </a:p>
          <a:p>
            <a:pPr lvl="1" algn="r" rtl="1"/>
            <a:r>
              <a:rPr lang="fa-IR" b="1" dirty="0"/>
              <a:t>یادگیری از راه دور:</a:t>
            </a:r>
            <a:r>
              <a:rPr lang="fa-IR" dirty="0"/>
              <a:t> برنامه‌های آموزشی که از طریق اینترنت یا سایر وسایل ارتباطی از راه دور ارائه می‌شوند.</a:t>
            </a:r>
          </a:p>
        </p:txBody>
      </p:sp>
    </p:spTree>
    <p:extLst>
      <p:ext uri="{BB962C8B-B14F-4D97-AF65-F5344CB8AC3E}">
        <p14:creationId xmlns:p14="http://schemas.microsoft.com/office/powerpoint/2010/main" val="165309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i="0" dirty="0" smtClean="0">
                <a:solidFill>
                  <a:srgbClr val="0D0D0D"/>
                </a:solidFill>
                <a:effectLst/>
                <a:latin typeface="ui-sans-serif"/>
              </a:rPr>
              <a:t>آموزش مبتنی بر شغل</a:t>
            </a:r>
          </a:p>
        </p:txBody>
      </p:sp>
      <p:sp>
        <p:nvSpPr>
          <p:cNvPr id="3" name="Content Placeholder 2"/>
          <p:cNvSpPr>
            <a:spLocks noGrp="1"/>
          </p:cNvSpPr>
          <p:nvPr>
            <p:ph idx="1"/>
          </p:nvPr>
        </p:nvSpPr>
        <p:spPr/>
        <p:txBody>
          <a:bodyPr/>
          <a:lstStyle/>
          <a:p>
            <a:pPr marL="0" indent="0" algn="r" rtl="1">
              <a:buNone/>
            </a:pPr>
            <a:endParaRPr lang="fa-IR" b="1" i="0" dirty="0" smtClean="0">
              <a:solidFill>
                <a:srgbClr val="0D0D0D"/>
              </a:solidFill>
              <a:effectLst/>
              <a:latin typeface="ui-sans-serif"/>
            </a:endParaRPr>
          </a:p>
          <a:p>
            <a:pPr marL="0" indent="0" algn="r" rtl="1">
              <a:buNone/>
            </a:pPr>
            <a:r>
              <a:rPr lang="fa-IR" b="1" dirty="0">
                <a:solidFill>
                  <a:srgbClr val="0D0D0D"/>
                </a:solidFill>
                <a:latin typeface="ui-sans-serif"/>
              </a:rPr>
              <a:t> </a:t>
            </a:r>
            <a:r>
              <a:rPr lang="fa-IR" b="1" dirty="0" smtClean="0">
                <a:solidFill>
                  <a:srgbClr val="0D0D0D"/>
                </a:solidFill>
                <a:latin typeface="ui-sans-serif"/>
              </a:rPr>
              <a:t>       </a:t>
            </a:r>
            <a:r>
              <a:rPr lang="fa-IR" b="1" i="0" dirty="0" smtClean="0">
                <a:solidFill>
                  <a:srgbClr val="0D0D0D"/>
                </a:solidFill>
                <a:effectLst/>
                <a:latin typeface="ui-sans-serif"/>
              </a:rPr>
              <a:t>آموزش حین کار:</a:t>
            </a:r>
            <a:r>
              <a:rPr lang="fa-IR" b="0" i="0" dirty="0" smtClean="0">
                <a:solidFill>
                  <a:srgbClr val="0D0D0D"/>
                </a:solidFill>
                <a:effectLst/>
                <a:latin typeface="ui-sans-serif"/>
              </a:rPr>
              <a:t> یادگیری مهارت‌ها و دانش‌های جدید در محیط کار از طریق تجربیات روزانه و آموزش‌های حین کار.</a:t>
            </a:r>
          </a:p>
          <a:p>
            <a:pPr marL="0" indent="0" algn="r" rtl="1">
              <a:buNone/>
            </a:pPr>
            <a:endParaRPr lang="fa-IR" b="0" i="0" dirty="0" smtClean="0">
              <a:solidFill>
                <a:srgbClr val="0D0D0D"/>
              </a:solidFill>
              <a:effectLst/>
              <a:latin typeface="ui-sans-serif"/>
            </a:endParaRPr>
          </a:p>
          <a:p>
            <a:pPr marL="457200" lvl="1" indent="0" algn="r" rtl="1">
              <a:buNone/>
            </a:pPr>
            <a:r>
              <a:rPr lang="fa-IR" b="1" i="0" dirty="0" smtClean="0">
                <a:solidFill>
                  <a:srgbClr val="0D0D0D"/>
                </a:solidFill>
                <a:effectLst/>
                <a:latin typeface="ui-sans-serif"/>
              </a:rPr>
              <a:t>  کارآموزی:</a:t>
            </a:r>
            <a:r>
              <a:rPr lang="fa-IR" b="0" i="0" dirty="0" smtClean="0">
                <a:solidFill>
                  <a:srgbClr val="0D0D0D"/>
                </a:solidFill>
                <a:effectLst/>
                <a:latin typeface="ui-sans-serif"/>
              </a:rPr>
              <a:t> برنامه‌هایی که افراد را برای ورود به مشاغل خاص آماده می‌کنند و شامل ترکیبی از آموزش‌های تئوریک و عملی هستند.</a:t>
            </a:r>
          </a:p>
          <a:p>
            <a:pPr algn="r" rtl="1"/>
            <a:endParaRPr lang="en-US" dirty="0"/>
          </a:p>
        </p:txBody>
      </p:sp>
    </p:spTree>
    <p:extLst>
      <p:ext uri="{BB962C8B-B14F-4D97-AF65-F5344CB8AC3E}">
        <p14:creationId xmlns:p14="http://schemas.microsoft.com/office/powerpoint/2010/main" val="412189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نقش کتابدار در حمایت و ترویج توسعه آموزش با کیفیت</a:t>
            </a:r>
            <a:br>
              <a:rPr lang="fa-IR" dirty="0"/>
            </a:br>
            <a:endParaRPr lang="en-US" dirty="0"/>
          </a:p>
        </p:txBody>
      </p:sp>
      <p:sp>
        <p:nvSpPr>
          <p:cNvPr id="3" name="Content Placeholder 2"/>
          <p:cNvSpPr>
            <a:spLocks noGrp="1"/>
          </p:cNvSpPr>
          <p:nvPr>
            <p:ph idx="1"/>
          </p:nvPr>
        </p:nvSpPr>
        <p:spPr>
          <a:xfrm>
            <a:off x="838200" y="1904002"/>
            <a:ext cx="10515600" cy="4351338"/>
          </a:xfrm>
        </p:spPr>
        <p:txBody>
          <a:bodyPr>
            <a:normAutofit fontScale="92500" lnSpcReduction="20000"/>
          </a:bodyPr>
          <a:lstStyle/>
          <a:p>
            <a:pPr marL="0" indent="0" algn="r" rtl="1">
              <a:buNone/>
            </a:pPr>
            <a:r>
              <a:rPr lang="fa-IR" dirty="0" smtClean="0"/>
              <a:t>1. دسترسی </a:t>
            </a:r>
            <a:r>
              <a:rPr lang="fa-IR" dirty="0"/>
              <a:t>به منابع آموزشی</a:t>
            </a:r>
          </a:p>
          <a:p>
            <a:pPr marL="0" indent="0" algn="r" rtl="1">
              <a:buNone/>
            </a:pPr>
            <a:r>
              <a:rPr lang="fa-IR" dirty="0"/>
              <a:t>2</a:t>
            </a:r>
            <a:r>
              <a:rPr lang="fa-IR" dirty="0" smtClean="0"/>
              <a:t>. سواد </a:t>
            </a:r>
            <a:r>
              <a:rPr lang="fa-IR" dirty="0"/>
              <a:t>اطلاعاتی</a:t>
            </a:r>
          </a:p>
          <a:p>
            <a:pPr marL="0" indent="0" algn="r" rtl="1">
              <a:buNone/>
            </a:pPr>
            <a:r>
              <a:rPr lang="fa-IR" dirty="0"/>
              <a:t>3</a:t>
            </a:r>
            <a:r>
              <a:rPr lang="fa-IR" dirty="0" smtClean="0"/>
              <a:t>. گنجاندن </a:t>
            </a:r>
            <a:r>
              <a:rPr lang="fa-IR" dirty="0"/>
              <a:t>دیجیتال</a:t>
            </a:r>
          </a:p>
          <a:p>
            <a:pPr marL="0" indent="0" algn="r" rtl="1">
              <a:buNone/>
            </a:pPr>
            <a:r>
              <a:rPr lang="fa-IR" dirty="0"/>
              <a:t>4</a:t>
            </a:r>
            <a:r>
              <a:rPr lang="fa-IR" dirty="0" smtClean="0"/>
              <a:t>. پشتیبانی </a:t>
            </a:r>
            <a:r>
              <a:rPr lang="fa-IR" dirty="0"/>
              <a:t>از برنامه درسی.</a:t>
            </a:r>
          </a:p>
          <a:p>
            <a:pPr marL="0" indent="0" algn="r" rtl="1">
              <a:buNone/>
            </a:pPr>
            <a:r>
              <a:rPr lang="fa-IR" dirty="0"/>
              <a:t>5</a:t>
            </a:r>
            <a:r>
              <a:rPr lang="fa-IR" dirty="0" smtClean="0"/>
              <a:t>. ترویج </a:t>
            </a:r>
            <a:r>
              <a:rPr lang="fa-IR" dirty="0"/>
              <a:t>یادگیری مادام‌العمر</a:t>
            </a:r>
          </a:p>
          <a:p>
            <a:pPr marL="0" indent="0" algn="r" rtl="1">
              <a:buNone/>
            </a:pPr>
            <a:r>
              <a:rPr lang="fa-IR" dirty="0"/>
              <a:t>6</a:t>
            </a:r>
            <a:r>
              <a:rPr lang="fa-IR" dirty="0" smtClean="0"/>
              <a:t>. تنوع </a:t>
            </a:r>
            <a:r>
              <a:rPr lang="fa-IR" dirty="0"/>
              <a:t>فرهنگی و زبانی</a:t>
            </a:r>
          </a:p>
          <a:p>
            <a:pPr marL="0" indent="0" algn="r" rtl="1">
              <a:buNone/>
            </a:pPr>
            <a:r>
              <a:rPr lang="fa-IR" dirty="0"/>
              <a:t>7</a:t>
            </a:r>
            <a:r>
              <a:rPr lang="fa-IR" dirty="0" smtClean="0"/>
              <a:t>. مشارکت </a:t>
            </a:r>
            <a:r>
              <a:rPr lang="fa-IR" dirty="0"/>
              <a:t>اجتماعی</a:t>
            </a:r>
          </a:p>
          <a:p>
            <a:pPr marL="0" indent="0" algn="r" rtl="1">
              <a:buNone/>
            </a:pPr>
            <a:r>
              <a:rPr lang="fa-IR" dirty="0"/>
              <a:t>8-ابتکارات دسترسی آزاد</a:t>
            </a:r>
          </a:p>
          <a:p>
            <a:pPr marL="0" indent="0" algn="r" rtl="1">
              <a:buNone/>
            </a:pPr>
            <a:r>
              <a:rPr lang="fa-IR" dirty="0"/>
              <a:t>9-مشارکت</a:t>
            </a:r>
          </a:p>
          <a:p>
            <a:pPr marL="0" indent="0" algn="r" rtl="1">
              <a:buNone/>
            </a:pPr>
            <a:r>
              <a:rPr lang="fa-IR" dirty="0"/>
              <a:t>10-حمایت</a:t>
            </a:r>
          </a:p>
          <a:p>
            <a:pPr marL="0" indent="0" algn="r" rtl="1">
              <a:buNone/>
            </a:pPr>
            <a:endParaRPr lang="en-US" dirty="0"/>
          </a:p>
        </p:txBody>
      </p:sp>
    </p:spTree>
    <p:extLst>
      <p:ext uri="{BB962C8B-B14F-4D97-AF65-F5344CB8AC3E}">
        <p14:creationId xmlns:p14="http://schemas.microsoft.com/office/powerpoint/2010/main" val="2747306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آموزش مادام‌العمر</a:t>
            </a:r>
            <a:r>
              <a:rPr lang="fa-IR" dirty="0" smtClean="0"/>
              <a:t/>
            </a:r>
            <a:br>
              <a:rPr lang="fa-IR" dirty="0" smtClean="0"/>
            </a:br>
            <a:endParaRPr lang="en-US" dirty="0"/>
          </a:p>
        </p:txBody>
      </p:sp>
      <p:sp>
        <p:nvSpPr>
          <p:cNvPr id="3" name="Content Placeholder 2"/>
          <p:cNvSpPr>
            <a:spLocks noGrp="1"/>
          </p:cNvSpPr>
          <p:nvPr>
            <p:ph idx="1"/>
          </p:nvPr>
        </p:nvSpPr>
        <p:spPr/>
        <p:txBody>
          <a:bodyPr/>
          <a:lstStyle/>
          <a:p>
            <a:pPr marL="0" indent="0" algn="r" rtl="1">
              <a:buNone/>
            </a:pPr>
            <a:r>
              <a:rPr lang="fa-IR" b="1" dirty="0"/>
              <a:t>آموزش مادام‌العمر:</a:t>
            </a:r>
            <a:endParaRPr lang="fa-IR" dirty="0"/>
          </a:p>
          <a:p>
            <a:pPr marL="457200" lvl="1" indent="0" algn="r" rtl="1">
              <a:buNone/>
            </a:pPr>
            <a:r>
              <a:rPr lang="fa-IR" b="1" dirty="0"/>
              <a:t>یادگیری مادام‌العمر:</a:t>
            </a:r>
            <a:r>
              <a:rPr lang="fa-IR" dirty="0"/>
              <a:t> فرآیندی است که طی آن افراد در طول زندگی‌شان به یادگیری ادامه می‌دهند تا مهارت‌های جدید کسب کنند و با تغییرات و تحولات جامعه و تکنولوژی همگام شوند.</a:t>
            </a:r>
          </a:p>
          <a:p>
            <a:pPr marL="0" indent="0" algn="r" rtl="1">
              <a:buNone/>
            </a:pPr>
            <a:endParaRPr lang="en-US" dirty="0"/>
          </a:p>
        </p:txBody>
      </p:sp>
    </p:spTree>
    <p:extLst>
      <p:ext uri="{BB962C8B-B14F-4D97-AF65-F5344CB8AC3E}">
        <p14:creationId xmlns:p14="http://schemas.microsoft.com/office/powerpoint/2010/main" val="4258081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eaLnBrk="0" fontAlgn="base" hangingPunct="0">
              <a:lnSpc>
                <a:spcPct val="100000"/>
              </a:lnSpc>
              <a:spcAft>
                <a:spcPct val="0"/>
              </a:spcAft>
            </a:pPr>
            <a:r>
              <a:rPr lang="ar-SA" altLang="en-US" b="1" dirty="0">
                <a:latin typeface="ui-sans-serif"/>
              </a:rPr>
              <a:t>ویژگیهای </a:t>
            </a:r>
            <a:r>
              <a:rPr lang="ar-SA" altLang="en-US" b="1" dirty="0" smtClean="0">
                <a:latin typeface="ui-sans-serif"/>
              </a:rPr>
              <a:t>کتابدار</a:t>
            </a:r>
            <a:r>
              <a:rPr lang="fa-IR" altLang="en-US" b="1" dirty="0" smtClean="0">
                <a:latin typeface="ui-sans-serif"/>
              </a:rPr>
              <a:t>آ</a:t>
            </a:r>
            <a:r>
              <a:rPr lang="ar-SA" altLang="en-US" b="1" dirty="0" smtClean="0">
                <a:latin typeface="ui-sans-serif"/>
              </a:rPr>
              <a:t>موزشی</a:t>
            </a:r>
            <a:r>
              <a:rPr lang="en-US" altLang="en-US" b="1" dirty="0" smtClean="0">
                <a:latin typeface="ui-sans-serif"/>
                <a:cs typeface="Arial" panose="020B0604020202020204" pitchFamily="34" charset="0"/>
              </a:rPr>
              <a:t> </a:t>
            </a:r>
            <a:endParaRPr lang="en-US" altLang="en-US" b="1" dirty="0">
              <a:latin typeface="ui-sans-serif"/>
            </a:endParaRPr>
          </a:p>
        </p:txBody>
      </p:sp>
      <p:sp>
        <p:nvSpPr>
          <p:cNvPr id="3" name="Content Placeholder 2"/>
          <p:cNvSpPr>
            <a:spLocks noGrp="1"/>
          </p:cNvSpPr>
          <p:nvPr>
            <p:ph idx="1"/>
          </p:nvPr>
        </p:nvSpPr>
        <p:spPr/>
        <p:txBody>
          <a:bodyPr>
            <a:normAutofit fontScale="92500" lnSpcReduction="10000"/>
          </a:bodyPr>
          <a:lstStyle/>
          <a:p>
            <a:pPr marL="0" lvl="0" indent="0" algn="r" rtl="1" eaLnBrk="0" fontAlgn="base" hangingPunct="0">
              <a:lnSpc>
                <a:spcPct val="100000"/>
              </a:lnSpc>
              <a:spcBef>
                <a:spcPct val="0"/>
              </a:spcBef>
              <a:spcAft>
                <a:spcPct val="0"/>
              </a:spcAft>
              <a:buNone/>
            </a:pPr>
            <a:r>
              <a:rPr lang="ar-SA" altLang="en-US" sz="2400" dirty="0" smtClean="0">
                <a:latin typeface="ui-sans-serif"/>
              </a:rPr>
              <a:t>کتابدار آموزشی ویژگی‌های خاصی دارد که او را برای نقش مهم خود در محیط‌های آموزشی توانمند می‌سازد. برخی از این ویژگی‌ها عبارتند از</a:t>
            </a:r>
            <a:r>
              <a:rPr lang="en-US" altLang="en-US" sz="2400" dirty="0" smtClean="0">
                <a:latin typeface="ui-sans-serif"/>
                <a:cs typeface="Arial" panose="020B0604020202020204" pitchFamily="34" charset="0"/>
              </a:rPr>
              <a:t>:</a:t>
            </a:r>
            <a:endParaRPr lang="en-US" altLang="en-US" sz="2400" dirty="0" smtClean="0">
              <a:latin typeface="ui-sans-serif"/>
            </a:endParaRPr>
          </a:p>
          <a:p>
            <a:pPr marL="0" lvl="0" indent="0" algn="r" rtl="1" eaLnBrk="0" fontAlgn="base" hangingPunct="0">
              <a:lnSpc>
                <a:spcPct val="100000"/>
              </a:lnSpc>
              <a:spcBef>
                <a:spcPct val="0"/>
              </a:spcBef>
              <a:spcAft>
                <a:spcPct val="0"/>
              </a:spcAft>
              <a:buFontTx/>
              <a:buAutoNum type="arabicPeriod"/>
            </a:pPr>
            <a:r>
              <a:rPr lang="ar-SA" altLang="en-US" sz="2400" b="1" dirty="0" smtClean="0">
                <a:latin typeface="ui-sans-serif"/>
              </a:rPr>
              <a:t>دانش </a:t>
            </a:r>
            <a:r>
              <a:rPr lang="ar-SA" altLang="en-US" sz="2400" b="1" dirty="0">
                <a:latin typeface="ui-sans-serif"/>
              </a:rPr>
              <a:t>تخصصی</a:t>
            </a:r>
            <a:r>
              <a:rPr lang="en-US" altLang="en-US" sz="2400" dirty="0">
                <a:latin typeface="ui-sans-serif"/>
              </a:rPr>
              <a:t>:</a:t>
            </a:r>
          </a:p>
          <a:p>
            <a:pPr marL="457200" lvl="1" indent="0" algn="r" rtl="1" eaLnBrk="0" fontAlgn="base" hangingPunct="0">
              <a:lnSpc>
                <a:spcPct val="100000"/>
              </a:lnSpc>
              <a:spcBef>
                <a:spcPct val="0"/>
              </a:spcBef>
              <a:spcAft>
                <a:spcPct val="0"/>
              </a:spcAft>
              <a:buFontTx/>
              <a:buChar char="•"/>
            </a:pPr>
            <a:r>
              <a:rPr lang="ar-SA" altLang="en-US" dirty="0">
                <a:latin typeface="ui-sans-serif"/>
              </a:rPr>
              <a:t>تسلط بر منابع اطلاعاتی مختلف شامل کتاب‌ها، مقالات، پایگاه‌های داده و منابع دیجیتال</a:t>
            </a:r>
            <a:r>
              <a:rPr lang="en-US" altLang="en-US" dirty="0">
                <a:latin typeface="ui-sans-serif"/>
                <a:cs typeface="Arial" panose="020B0604020202020204" pitchFamily="34" charset="0"/>
              </a:rPr>
              <a:t>.</a:t>
            </a:r>
            <a:endParaRPr lang="en-US" altLang="en-US" dirty="0">
              <a:latin typeface="ui-sans-serif"/>
            </a:endParaRPr>
          </a:p>
          <a:p>
            <a:pPr marL="457200" lvl="1" indent="0" algn="r" rtl="1" eaLnBrk="0" fontAlgn="base" hangingPunct="0">
              <a:lnSpc>
                <a:spcPct val="100000"/>
              </a:lnSpc>
              <a:spcBef>
                <a:spcPct val="0"/>
              </a:spcBef>
              <a:spcAft>
                <a:spcPct val="0"/>
              </a:spcAft>
              <a:buFontTx/>
              <a:buChar char="•"/>
            </a:pPr>
            <a:r>
              <a:rPr lang="ar-SA" altLang="en-US" dirty="0">
                <a:latin typeface="ui-sans-serif"/>
              </a:rPr>
              <a:t>آشنایی با تکنیک‌های جستجو و بازیابی اطلاعات</a:t>
            </a:r>
            <a:r>
              <a:rPr lang="en-US" altLang="en-US" dirty="0">
                <a:latin typeface="ui-sans-serif"/>
              </a:rPr>
              <a:t>.</a:t>
            </a:r>
          </a:p>
          <a:p>
            <a:pPr marL="0" lvl="0" indent="0" algn="r" rtl="1" eaLnBrk="0" fontAlgn="base" hangingPunct="0">
              <a:lnSpc>
                <a:spcPct val="100000"/>
              </a:lnSpc>
              <a:spcBef>
                <a:spcPct val="0"/>
              </a:spcBef>
              <a:spcAft>
                <a:spcPct val="0"/>
              </a:spcAft>
              <a:buFontTx/>
              <a:buAutoNum type="arabicPeriod" startAt="2"/>
            </a:pPr>
            <a:r>
              <a:rPr lang="ar-SA" altLang="en-US" sz="2400" b="1" dirty="0">
                <a:latin typeface="ui-sans-serif"/>
              </a:rPr>
              <a:t>مهارت‌های ارتباطی</a:t>
            </a:r>
            <a:r>
              <a:rPr lang="en-US" altLang="en-US" sz="2400" dirty="0">
                <a:latin typeface="ui-sans-serif"/>
              </a:rPr>
              <a:t>:</a:t>
            </a:r>
          </a:p>
          <a:p>
            <a:pPr marL="457200" lvl="1" indent="0" algn="r" rtl="1" eaLnBrk="0" fontAlgn="base" hangingPunct="0">
              <a:lnSpc>
                <a:spcPct val="100000"/>
              </a:lnSpc>
              <a:spcBef>
                <a:spcPct val="0"/>
              </a:spcBef>
              <a:spcAft>
                <a:spcPct val="0"/>
              </a:spcAft>
              <a:buFontTx/>
              <a:buChar char="•"/>
            </a:pPr>
            <a:r>
              <a:rPr lang="ar-SA" altLang="en-US" dirty="0">
                <a:latin typeface="ui-sans-serif"/>
              </a:rPr>
              <a:t>توانایی برقراری ارتباط مؤثر با دانشجویان، استادان و سایر اعضای کادر آموزشی</a:t>
            </a:r>
            <a:r>
              <a:rPr lang="en-US" altLang="en-US" dirty="0">
                <a:latin typeface="ui-sans-serif"/>
                <a:cs typeface="Arial" panose="020B0604020202020204" pitchFamily="34" charset="0"/>
              </a:rPr>
              <a:t>.</a:t>
            </a:r>
            <a:endParaRPr lang="en-US" altLang="en-US" dirty="0">
              <a:latin typeface="ui-sans-serif"/>
            </a:endParaRPr>
          </a:p>
          <a:p>
            <a:pPr marL="457200" lvl="1" indent="0" algn="r" rtl="1" eaLnBrk="0" fontAlgn="base" hangingPunct="0">
              <a:lnSpc>
                <a:spcPct val="100000"/>
              </a:lnSpc>
              <a:spcBef>
                <a:spcPct val="0"/>
              </a:spcBef>
              <a:spcAft>
                <a:spcPct val="0"/>
              </a:spcAft>
              <a:buFontTx/>
              <a:buChar char="•"/>
            </a:pPr>
            <a:r>
              <a:rPr lang="ar-SA" altLang="en-US" dirty="0">
                <a:latin typeface="ui-sans-serif"/>
              </a:rPr>
              <a:t>مهارت در آموزش و ارائه کارگاه‌های آموزشی</a:t>
            </a:r>
            <a:r>
              <a:rPr lang="en-US" altLang="en-US" dirty="0">
                <a:latin typeface="ui-sans-serif"/>
              </a:rPr>
              <a:t>.</a:t>
            </a:r>
          </a:p>
          <a:p>
            <a:pPr marL="0" lvl="0" indent="0" algn="r" rtl="1" eaLnBrk="0" fontAlgn="base" hangingPunct="0">
              <a:lnSpc>
                <a:spcPct val="100000"/>
              </a:lnSpc>
              <a:spcBef>
                <a:spcPct val="0"/>
              </a:spcBef>
              <a:spcAft>
                <a:spcPct val="0"/>
              </a:spcAft>
              <a:buFontTx/>
              <a:buAutoNum type="arabicPeriod" startAt="3"/>
            </a:pPr>
            <a:r>
              <a:rPr lang="ar-SA" altLang="en-US" sz="2400" b="1" dirty="0">
                <a:latin typeface="ui-sans-serif"/>
              </a:rPr>
              <a:t>فناوری اطلاعات</a:t>
            </a:r>
            <a:r>
              <a:rPr lang="en-US" altLang="en-US" sz="2400" dirty="0">
                <a:latin typeface="ui-sans-serif"/>
              </a:rPr>
              <a:t>:</a:t>
            </a:r>
          </a:p>
          <a:p>
            <a:pPr marL="457200" lvl="1" indent="0" algn="r" rtl="1" eaLnBrk="0" fontAlgn="base" hangingPunct="0">
              <a:lnSpc>
                <a:spcPct val="100000"/>
              </a:lnSpc>
              <a:spcBef>
                <a:spcPct val="0"/>
              </a:spcBef>
              <a:spcAft>
                <a:spcPct val="0"/>
              </a:spcAft>
              <a:buFontTx/>
              <a:buChar char="•"/>
            </a:pPr>
            <a:r>
              <a:rPr lang="ar-SA" altLang="en-US" dirty="0">
                <a:latin typeface="ui-sans-serif"/>
              </a:rPr>
              <a:t>تسلط بر نرم‌افزارهای مدیریت کتابخانه و پایگاه‌های اطلاعاتی</a:t>
            </a:r>
            <a:r>
              <a:rPr lang="en-US" altLang="en-US" dirty="0">
                <a:latin typeface="ui-sans-serif"/>
                <a:cs typeface="Arial" panose="020B0604020202020204" pitchFamily="34" charset="0"/>
              </a:rPr>
              <a:t>.</a:t>
            </a:r>
            <a:endParaRPr lang="en-US" altLang="en-US" dirty="0">
              <a:latin typeface="ui-sans-serif"/>
            </a:endParaRPr>
          </a:p>
          <a:p>
            <a:pPr marL="457200" lvl="1" indent="0" algn="r" rtl="1" eaLnBrk="0" fontAlgn="base" hangingPunct="0">
              <a:lnSpc>
                <a:spcPct val="100000"/>
              </a:lnSpc>
              <a:spcBef>
                <a:spcPct val="0"/>
              </a:spcBef>
              <a:spcAft>
                <a:spcPct val="0"/>
              </a:spcAft>
              <a:buFontTx/>
              <a:buChar char="•"/>
            </a:pPr>
            <a:r>
              <a:rPr lang="ar-SA" altLang="en-US" dirty="0">
                <a:latin typeface="ui-sans-serif"/>
              </a:rPr>
              <a:t>آشنایی با ابزارهای دیجیتال و توانایی استفاده از فناوری‌های جدید در زمینه کتابداری</a:t>
            </a:r>
            <a:r>
              <a:rPr lang="en-US" altLang="en-US" dirty="0">
                <a:latin typeface="ui-sans-serif"/>
              </a:rPr>
              <a:t>.</a:t>
            </a:r>
          </a:p>
          <a:p>
            <a:pPr marL="0" lvl="0" indent="0" algn="r" rtl="1" eaLnBrk="0" fontAlgn="base" hangingPunct="0">
              <a:lnSpc>
                <a:spcPct val="100000"/>
              </a:lnSpc>
              <a:spcBef>
                <a:spcPct val="0"/>
              </a:spcBef>
              <a:spcAft>
                <a:spcPct val="0"/>
              </a:spcAft>
              <a:buFontTx/>
              <a:buAutoNum type="arabicPeriod" startAt="4"/>
            </a:pPr>
            <a:r>
              <a:rPr lang="ar-SA" altLang="en-US" sz="2400" b="1" dirty="0">
                <a:latin typeface="ui-sans-serif"/>
              </a:rPr>
              <a:t>مدیریت و سازماندهی</a:t>
            </a:r>
            <a:r>
              <a:rPr lang="en-US" altLang="en-US" sz="2400" dirty="0">
                <a:latin typeface="ui-sans-serif"/>
              </a:rPr>
              <a:t>:</a:t>
            </a:r>
          </a:p>
          <a:p>
            <a:pPr marL="457200" lvl="1" indent="0" algn="r" rtl="1" eaLnBrk="0" fontAlgn="base" hangingPunct="0">
              <a:lnSpc>
                <a:spcPct val="100000"/>
              </a:lnSpc>
              <a:spcBef>
                <a:spcPct val="0"/>
              </a:spcBef>
              <a:spcAft>
                <a:spcPct val="0"/>
              </a:spcAft>
              <a:buFontTx/>
              <a:buChar char="•"/>
            </a:pPr>
            <a:r>
              <a:rPr lang="ar-SA" altLang="en-US" dirty="0">
                <a:latin typeface="ui-sans-serif"/>
              </a:rPr>
              <a:t>توانایی سازماندهی منابع کتابخانه‌ای و مدیریت مجموعه‌ها</a:t>
            </a:r>
            <a:r>
              <a:rPr lang="en-US" altLang="en-US" dirty="0">
                <a:latin typeface="ui-sans-serif"/>
                <a:cs typeface="Arial" panose="020B0604020202020204" pitchFamily="34" charset="0"/>
              </a:rPr>
              <a:t>.</a:t>
            </a:r>
            <a:endParaRPr lang="en-US" altLang="en-US" dirty="0">
              <a:latin typeface="ui-sans-serif"/>
            </a:endParaRPr>
          </a:p>
          <a:p>
            <a:pPr marL="457200" lvl="1" indent="0" algn="r" rtl="1" eaLnBrk="0" fontAlgn="base" hangingPunct="0">
              <a:lnSpc>
                <a:spcPct val="100000"/>
              </a:lnSpc>
              <a:spcBef>
                <a:spcPct val="0"/>
              </a:spcBef>
              <a:spcAft>
                <a:spcPct val="0"/>
              </a:spcAft>
              <a:buFontTx/>
              <a:buChar char="•"/>
            </a:pPr>
            <a:r>
              <a:rPr lang="ar-SA" altLang="en-US" dirty="0">
                <a:latin typeface="ui-sans-serif"/>
              </a:rPr>
              <a:t>مهارت در برنامه‌ریزی و اجرای برنامه‌های آموزشی و فرهنگی</a:t>
            </a:r>
            <a:r>
              <a:rPr lang="en-US" altLang="en-US" dirty="0">
                <a:latin typeface="ui-sans-serif"/>
              </a:rPr>
              <a:t>.</a:t>
            </a:r>
          </a:p>
          <a:p>
            <a:pPr marL="0" lvl="0" indent="0" eaLnBrk="0" fontAlgn="base" hangingPunct="0">
              <a:lnSpc>
                <a:spcPct val="100000"/>
              </a:lnSpc>
              <a:spcBef>
                <a:spcPct val="0"/>
              </a:spcBef>
              <a:spcAft>
                <a:spcPct val="0"/>
              </a:spcAft>
              <a:buNone/>
            </a:pPr>
            <a:endParaRPr lang="en-US" altLang="en-US" sz="1800" dirty="0">
              <a:latin typeface="Arial" panose="020B0604020202020204" pitchFamily="34" charset="0"/>
            </a:endParaRPr>
          </a:p>
          <a:p>
            <a:endParaRPr lang="en-US" dirty="0"/>
          </a:p>
        </p:txBody>
      </p:sp>
    </p:spTree>
    <p:extLst>
      <p:ext uri="{BB962C8B-B14F-4D97-AF65-F5344CB8AC3E}">
        <p14:creationId xmlns:p14="http://schemas.microsoft.com/office/powerpoint/2010/main" val="3998487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altLang="en-US" b="1" dirty="0">
                <a:latin typeface="ui-sans-serif"/>
              </a:rPr>
              <a:t>ویژگیهای </a:t>
            </a:r>
            <a:r>
              <a:rPr lang="ar-SA" altLang="en-US" b="1" dirty="0" smtClean="0">
                <a:latin typeface="ui-sans-serif"/>
              </a:rPr>
              <a:t>کتابدار</a:t>
            </a:r>
            <a:r>
              <a:rPr lang="fa-IR" altLang="en-US" b="1" dirty="0" smtClean="0">
                <a:latin typeface="ui-sans-serif"/>
              </a:rPr>
              <a:t>آ</a:t>
            </a:r>
            <a:r>
              <a:rPr lang="ar-SA" altLang="en-US" b="1" dirty="0" smtClean="0">
                <a:latin typeface="ui-sans-serif"/>
              </a:rPr>
              <a:t>موزشی</a:t>
            </a:r>
            <a:r>
              <a:rPr lang="en-US" altLang="en-US" b="1" dirty="0" smtClean="0">
                <a:latin typeface="ui-sans-serif"/>
                <a:cs typeface="Arial" panose="020B0604020202020204" pitchFamily="34" charset="0"/>
              </a:rPr>
              <a:t> </a:t>
            </a:r>
            <a:endParaRPr lang="en-US" dirty="0"/>
          </a:p>
        </p:txBody>
      </p:sp>
      <p:sp>
        <p:nvSpPr>
          <p:cNvPr id="3" name="Content Placeholder 2"/>
          <p:cNvSpPr>
            <a:spLocks noGrp="1"/>
          </p:cNvSpPr>
          <p:nvPr>
            <p:ph idx="1"/>
          </p:nvPr>
        </p:nvSpPr>
        <p:spPr/>
        <p:txBody>
          <a:bodyPr>
            <a:normAutofit fontScale="92500" lnSpcReduction="20000"/>
          </a:bodyPr>
          <a:lstStyle/>
          <a:p>
            <a:pPr marL="0" lvl="0" indent="0" algn="r" rtl="1" eaLnBrk="0" fontAlgn="base" hangingPunct="0">
              <a:lnSpc>
                <a:spcPct val="100000"/>
              </a:lnSpc>
              <a:spcBef>
                <a:spcPct val="0"/>
              </a:spcBef>
              <a:spcAft>
                <a:spcPct val="0"/>
              </a:spcAft>
              <a:buFontTx/>
              <a:buAutoNum type="arabicPeriod" startAt="5"/>
            </a:pPr>
            <a:r>
              <a:rPr lang="ar-SA" altLang="en-US" sz="2600" b="1" dirty="0">
                <a:latin typeface="ui-sans-serif"/>
              </a:rPr>
              <a:t>روحیه کمک و همکاری</a:t>
            </a:r>
            <a:r>
              <a:rPr lang="en-US" altLang="en-US" sz="2600" dirty="0">
                <a:latin typeface="ui-sans-serif"/>
              </a:rPr>
              <a:t>:</a:t>
            </a: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علاقه‌مندی به کمک به دانشجویان و پژوهشگران در یافتن منابع مورد نیاز</a:t>
            </a:r>
            <a:r>
              <a:rPr lang="en-US" altLang="en-US" sz="2600" dirty="0">
                <a:latin typeface="ui-sans-serif"/>
                <a:cs typeface="Arial" panose="020B0604020202020204" pitchFamily="34" charset="0"/>
              </a:rPr>
              <a:t>.</a:t>
            </a:r>
            <a:endParaRPr lang="en-US" altLang="en-US" sz="2600" dirty="0">
              <a:latin typeface="ui-sans-serif"/>
            </a:endParaRP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توانایی همکاری با سایر کتابداران و اعضای کادر آموزشی برای بهبود خدمات کتابخانه</a:t>
            </a:r>
            <a:r>
              <a:rPr lang="en-US" altLang="en-US" sz="2600" dirty="0">
                <a:latin typeface="ui-sans-serif"/>
              </a:rPr>
              <a:t>.</a:t>
            </a:r>
          </a:p>
          <a:p>
            <a:pPr marL="0" lvl="0" indent="0" algn="r" rtl="1" eaLnBrk="0" fontAlgn="base" hangingPunct="0">
              <a:lnSpc>
                <a:spcPct val="100000"/>
              </a:lnSpc>
              <a:spcBef>
                <a:spcPct val="0"/>
              </a:spcBef>
              <a:spcAft>
                <a:spcPct val="0"/>
              </a:spcAft>
              <a:buFontTx/>
              <a:buAutoNum type="arabicPeriod" startAt="6"/>
            </a:pPr>
            <a:r>
              <a:rPr lang="ar-SA" altLang="en-US" sz="2600" b="1" dirty="0">
                <a:latin typeface="ui-sans-serif"/>
              </a:rPr>
              <a:t>خلاقیت و نوآوری</a:t>
            </a:r>
            <a:r>
              <a:rPr lang="en-US" altLang="en-US" sz="2600" dirty="0">
                <a:latin typeface="ui-sans-serif"/>
              </a:rPr>
              <a:t>:</a:t>
            </a: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توانایی استفاده از روش‌های </a:t>
            </a:r>
            <a:r>
              <a:rPr lang="ar-SA" altLang="en-US" sz="3900" dirty="0">
                <a:latin typeface="ui-sans-serif"/>
              </a:rPr>
              <a:t>جدید</a:t>
            </a:r>
            <a:r>
              <a:rPr lang="ar-SA" altLang="en-US" sz="2600" dirty="0">
                <a:latin typeface="ui-sans-serif"/>
              </a:rPr>
              <a:t> و خلاقانه برای جذب کاربران و ترویج مطالعه</a:t>
            </a:r>
            <a:r>
              <a:rPr lang="en-US" altLang="en-US" sz="2600" dirty="0">
                <a:latin typeface="ui-sans-serif"/>
                <a:cs typeface="Arial" panose="020B0604020202020204" pitchFamily="34" charset="0"/>
              </a:rPr>
              <a:t>.</a:t>
            </a:r>
            <a:endParaRPr lang="en-US" altLang="en-US" sz="2600" dirty="0">
              <a:latin typeface="ui-sans-serif"/>
            </a:endParaRP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آمادگی برای پذیرش تغییرات و تطبیق با فناوری‌ها و روش‌های نوین آموزشی</a:t>
            </a:r>
            <a:r>
              <a:rPr lang="en-US" altLang="en-US" sz="2600" dirty="0">
                <a:latin typeface="ui-sans-serif"/>
              </a:rPr>
              <a:t>.</a:t>
            </a:r>
          </a:p>
          <a:p>
            <a:pPr marL="0" lvl="0" indent="0" algn="r" rtl="1" eaLnBrk="0" fontAlgn="base" hangingPunct="0">
              <a:lnSpc>
                <a:spcPct val="100000"/>
              </a:lnSpc>
              <a:spcBef>
                <a:spcPct val="0"/>
              </a:spcBef>
              <a:spcAft>
                <a:spcPct val="0"/>
              </a:spcAft>
              <a:buFontTx/>
              <a:buAutoNum type="arabicPeriod" startAt="7"/>
            </a:pPr>
            <a:r>
              <a:rPr lang="ar-SA" altLang="en-US" sz="2600" b="1" dirty="0">
                <a:latin typeface="ui-sans-serif"/>
              </a:rPr>
              <a:t>مهارت‌های پژوهشی</a:t>
            </a:r>
            <a:r>
              <a:rPr lang="en-US" altLang="en-US" sz="2600" dirty="0">
                <a:latin typeface="ui-sans-serif"/>
              </a:rPr>
              <a:t>:</a:t>
            </a: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توانایی کمک به دانشجویان و پژوهشگران در فرایند پژوهش</a:t>
            </a:r>
            <a:r>
              <a:rPr lang="en-US" altLang="en-US" sz="2600" dirty="0">
                <a:latin typeface="ui-sans-serif"/>
                <a:cs typeface="Arial" panose="020B0604020202020204" pitchFamily="34" charset="0"/>
              </a:rPr>
              <a:t>.</a:t>
            </a:r>
            <a:endParaRPr lang="en-US" altLang="en-US" sz="2600" dirty="0">
              <a:latin typeface="ui-sans-serif"/>
            </a:endParaRP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آشنایی با روش‌های پژوهش و نگارش علمی</a:t>
            </a:r>
            <a:r>
              <a:rPr lang="en-US" altLang="en-US" sz="2600" dirty="0">
                <a:latin typeface="ui-sans-serif"/>
              </a:rPr>
              <a:t>.</a:t>
            </a:r>
          </a:p>
          <a:p>
            <a:pPr marL="0" lvl="0" indent="0" algn="r" rtl="1" eaLnBrk="0" fontAlgn="base" hangingPunct="0">
              <a:lnSpc>
                <a:spcPct val="100000"/>
              </a:lnSpc>
              <a:spcBef>
                <a:spcPct val="0"/>
              </a:spcBef>
              <a:spcAft>
                <a:spcPct val="0"/>
              </a:spcAft>
              <a:buFontTx/>
              <a:buAutoNum type="arabicPeriod" startAt="8"/>
            </a:pPr>
            <a:r>
              <a:rPr lang="ar-SA" altLang="en-US" sz="2600" b="1" dirty="0">
                <a:latin typeface="ui-sans-serif"/>
              </a:rPr>
              <a:t>آگاهی فرهنگی و اجتماعی</a:t>
            </a:r>
            <a:r>
              <a:rPr lang="en-US" altLang="en-US" sz="2600" dirty="0">
                <a:latin typeface="ui-sans-serif"/>
              </a:rPr>
              <a:t>:</a:t>
            </a: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درک نیازهای مختلف فرهنگی و اجتماعی کاربران کتابخانه</a:t>
            </a:r>
            <a:r>
              <a:rPr lang="en-US" altLang="en-US" sz="2600" dirty="0">
                <a:latin typeface="ui-sans-serif"/>
                <a:cs typeface="Arial" panose="020B0604020202020204" pitchFamily="34" charset="0"/>
              </a:rPr>
              <a:t>.</a:t>
            </a:r>
            <a:endParaRPr lang="en-US" altLang="en-US" sz="2600" dirty="0">
              <a:latin typeface="ui-sans-serif"/>
            </a:endParaRPr>
          </a:p>
          <a:p>
            <a:pPr marL="457200" lvl="1" indent="0" algn="r" rtl="1" eaLnBrk="0" fontAlgn="base" hangingPunct="0">
              <a:lnSpc>
                <a:spcPct val="100000"/>
              </a:lnSpc>
              <a:spcBef>
                <a:spcPct val="0"/>
              </a:spcBef>
              <a:spcAft>
                <a:spcPct val="0"/>
              </a:spcAft>
              <a:buFontTx/>
              <a:buChar char="•"/>
            </a:pPr>
            <a:r>
              <a:rPr lang="ar-SA" altLang="en-US" sz="2600" dirty="0">
                <a:latin typeface="ui-sans-serif"/>
              </a:rPr>
              <a:t>توانایی برگزاری برنامه‌ها و فعالیت‌های فرهنگی متنوع</a:t>
            </a:r>
            <a:r>
              <a:rPr lang="en-US" altLang="en-US" sz="2600" dirty="0">
                <a:latin typeface="ui-sans-serif"/>
              </a:rPr>
              <a:t>.</a:t>
            </a:r>
          </a:p>
          <a:p>
            <a:pPr marL="0" lvl="0" indent="0" algn="r" rtl="1" eaLnBrk="0" fontAlgn="base" hangingPunct="0">
              <a:lnSpc>
                <a:spcPct val="100000"/>
              </a:lnSpc>
              <a:spcBef>
                <a:spcPct val="0"/>
              </a:spcBef>
              <a:spcAft>
                <a:spcPct val="0"/>
              </a:spcAft>
              <a:buNone/>
            </a:pPr>
            <a:r>
              <a:rPr lang="ar-SA" altLang="en-US" sz="2600" dirty="0">
                <a:latin typeface="ui-sans-serif"/>
              </a:rPr>
              <a:t>داشتن این ویژگی‌ها به کتابدار آموزشی کمک می‌کند تا نقش مؤثری در فرآیند آموزش و پژوهش ایفا کند و به بهبود تجربه کاربران کتابخانه کمک کند</a:t>
            </a:r>
            <a:r>
              <a:rPr lang="en-US" altLang="en-US" sz="2600" dirty="0">
                <a:latin typeface="ui-sans-serif"/>
                <a:cs typeface="Arial" panose="020B0604020202020204" pitchFamily="34" charset="0"/>
              </a:rPr>
              <a:t>.</a:t>
            </a:r>
            <a:endParaRPr lang="en-US" altLang="en-US" sz="2600" dirty="0">
              <a:latin typeface="ui-sans-serif"/>
            </a:endParaRPr>
          </a:p>
          <a:p>
            <a:endParaRPr lang="en-US" sz="1800" dirty="0"/>
          </a:p>
        </p:txBody>
      </p:sp>
    </p:spTree>
    <p:extLst>
      <p:ext uri="{BB962C8B-B14F-4D97-AF65-F5344CB8AC3E}">
        <p14:creationId xmlns:p14="http://schemas.microsoft.com/office/powerpoint/2010/main" val="1362530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t>1- دسترسی </a:t>
            </a:r>
            <a:r>
              <a:rPr lang="fa-IR" b="1" dirty="0"/>
              <a:t>به منابع </a:t>
            </a:r>
            <a:r>
              <a:rPr lang="fa-IR" b="1" dirty="0" smtClean="0"/>
              <a:t>آموزشی</a:t>
            </a:r>
            <a:r>
              <a:rPr lang="fa-IR" dirty="0"/>
              <a:t/>
            </a:r>
            <a:br>
              <a:rPr lang="fa-IR" dirty="0"/>
            </a:br>
            <a:endParaRPr lang="en-US" dirty="0"/>
          </a:p>
        </p:txBody>
      </p:sp>
      <p:sp>
        <p:nvSpPr>
          <p:cNvPr id="3" name="Content Placeholder 2"/>
          <p:cNvSpPr>
            <a:spLocks noGrp="1"/>
          </p:cNvSpPr>
          <p:nvPr>
            <p:ph idx="1"/>
          </p:nvPr>
        </p:nvSpPr>
        <p:spPr>
          <a:xfrm>
            <a:off x="391886" y="1825625"/>
            <a:ext cx="10961914" cy="4351338"/>
          </a:xfrm>
        </p:spPr>
        <p:txBody>
          <a:bodyPr>
            <a:normAutofit fontScale="92500" lnSpcReduction="10000"/>
          </a:bodyPr>
          <a:lstStyle/>
          <a:p>
            <a:pPr marL="0" indent="0" algn="r" rtl="1" fontAlgn="base">
              <a:buNone/>
            </a:pPr>
            <a:r>
              <a:rPr lang="fa-IR" dirty="0"/>
              <a:t>عملکرد یک کتابخانه </a:t>
            </a:r>
            <a:r>
              <a:rPr lang="fa-IR" dirty="0" smtClean="0"/>
              <a:t>عبارت </a:t>
            </a:r>
            <a:r>
              <a:rPr lang="fa-IR" dirty="0"/>
              <a:t>است از ایجاد سیستماتیک ابزارهای جمع آوری، ذخیره و </a:t>
            </a:r>
            <a:r>
              <a:rPr lang="fa-IR" dirty="0" smtClean="0"/>
              <a:t>سازماندهی </a:t>
            </a:r>
            <a:r>
              <a:rPr lang="fa-IR" dirty="0"/>
              <a:t>اطلاعات و دانش در فرم </a:t>
            </a:r>
            <a:r>
              <a:rPr lang="fa-IR" dirty="0" smtClean="0"/>
              <a:t>چاپی یا دیجیتال </a:t>
            </a:r>
            <a:r>
              <a:rPr lang="fa-IR" dirty="0"/>
              <a:t>و ارائه دسترسی آسان و مقرون به صرفه به آن در زمان ها مختلف و از مکان های مختلف. به طور کلی یک کتابخانه </a:t>
            </a:r>
            <a:r>
              <a:rPr lang="fa-IR" dirty="0" smtClean="0"/>
              <a:t>باید</a:t>
            </a:r>
            <a:r>
              <a:rPr lang="fa-IR" dirty="0"/>
              <a:t>:</a:t>
            </a:r>
          </a:p>
          <a:p>
            <a:pPr marL="0" indent="0" algn="r" rtl="1" fontAlgn="base">
              <a:buNone/>
            </a:pPr>
            <a:r>
              <a:rPr lang="fa-IR" dirty="0"/>
              <a:t>1)دسترسی مبتنی بر </a:t>
            </a:r>
            <a:r>
              <a:rPr lang="en-US" dirty="0" smtClean="0"/>
              <a:t>ICT</a:t>
            </a:r>
            <a:r>
              <a:rPr lang="fa-IR" dirty="0" smtClean="0"/>
              <a:t>(فناوری </a:t>
            </a:r>
            <a:r>
              <a:rPr lang="fa-IR" dirty="0"/>
              <a:t>اطلاعات و ارتباطات) به طیف وسیعی از </a:t>
            </a:r>
            <a:r>
              <a:rPr lang="fa-IR" dirty="0" smtClean="0"/>
              <a:t>منابع اطلاعاتی </a:t>
            </a:r>
            <a:r>
              <a:rPr lang="fa-IR" dirty="0"/>
              <a:t> با اهداف آموزشی موجود در دامنه عمومی و از منابع دیگر ارائه دهد؛</a:t>
            </a:r>
          </a:p>
          <a:p>
            <a:pPr marL="0" indent="0" algn="r" rtl="1" fontAlgn="base">
              <a:buNone/>
            </a:pPr>
            <a:r>
              <a:rPr lang="fa-IR" dirty="0"/>
              <a:t>2)دسترسی به مواد آموزشی </a:t>
            </a:r>
            <a:r>
              <a:rPr lang="fa-IR" dirty="0" smtClean="0"/>
              <a:t>ارائه </a:t>
            </a:r>
            <a:r>
              <a:rPr lang="fa-IR" dirty="0"/>
              <a:t>دهد؛</a:t>
            </a:r>
          </a:p>
          <a:p>
            <a:pPr marL="0" indent="0" algn="r" rtl="1" fontAlgn="base">
              <a:buNone/>
            </a:pPr>
            <a:r>
              <a:rPr lang="fa-IR" dirty="0"/>
              <a:t>3)به تحویل موثر اطلاعات به دانشجویان، محققان و معلمان همه دانشگاه ها و </a:t>
            </a:r>
            <a:r>
              <a:rPr lang="fa-IR" dirty="0" smtClean="0"/>
              <a:t>سایرموسسات</a:t>
            </a:r>
            <a:r>
              <a:rPr lang="fa-IR" dirty="0"/>
              <a:t> </a:t>
            </a:r>
            <a:r>
              <a:rPr lang="fa-IR" b="1" dirty="0">
                <a:hlinkClick r:id="rId2"/>
              </a:rPr>
              <a:t>آموزشی</a:t>
            </a:r>
            <a:r>
              <a:rPr lang="fa-IR" dirty="0"/>
              <a:t> کمک کند؛</a:t>
            </a:r>
          </a:p>
          <a:p>
            <a:pPr marL="0" indent="0" algn="r" rtl="1" fontAlgn="base">
              <a:buNone/>
            </a:pPr>
            <a:r>
              <a:rPr lang="fa-IR" dirty="0"/>
              <a:t>4)ارتباط و همکاری بین پژوهش ها، کتابخانه ها و جوامع آموزشی، ملی، منطقه ای و بین المللی را تقویت </a:t>
            </a:r>
            <a:r>
              <a:rPr lang="fa-IR" dirty="0" smtClean="0"/>
              <a:t>کند</a:t>
            </a:r>
          </a:p>
          <a:p>
            <a:pPr marL="0" indent="0" algn="r" rtl="1" fontAlgn="base">
              <a:buNone/>
            </a:pPr>
            <a:r>
              <a:rPr lang="fa-IR" dirty="0" smtClean="0"/>
              <a:t>5)فرصت </a:t>
            </a:r>
            <a:r>
              <a:rPr lang="fa-IR" dirty="0"/>
              <a:t>های یادگیری مادام العمر ارائه دهد.</a:t>
            </a:r>
          </a:p>
        </p:txBody>
      </p:sp>
    </p:spTree>
    <p:extLst>
      <p:ext uri="{BB962C8B-B14F-4D97-AF65-F5344CB8AC3E}">
        <p14:creationId xmlns:p14="http://schemas.microsoft.com/office/powerpoint/2010/main" val="3596060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cs typeface="B Nazanin" panose="00000400000000000000" pitchFamily="2" charset="-78"/>
              </a:rPr>
              <a:t>ضرورت  </a:t>
            </a:r>
            <a:r>
              <a:rPr lang="fa-IR" sz="3200" b="1" dirty="0">
                <a:cs typeface="B Nazanin" panose="00000400000000000000" pitchFamily="2" charset="-78"/>
              </a:rPr>
              <a:t>هماهنگی بین </a:t>
            </a:r>
            <a:r>
              <a:rPr lang="fa-IR" sz="3200" b="1" dirty="0" smtClean="0">
                <a:cs typeface="B Nazanin" panose="00000400000000000000" pitchFamily="2" charset="-78"/>
              </a:rPr>
              <a:t>ماموریت آموزش عالی  </a:t>
            </a:r>
            <a:r>
              <a:rPr lang="fa-IR" sz="3200" b="1" dirty="0">
                <a:cs typeface="B Nazanin" panose="00000400000000000000" pitchFamily="2" charset="-78"/>
              </a:rPr>
              <a:t>و کتابخانه</a:t>
            </a:r>
            <a:br>
              <a:rPr lang="fa-IR" sz="3200" b="1" dirty="0">
                <a:cs typeface="B Nazanin" panose="00000400000000000000" pitchFamily="2" charset="-78"/>
              </a:rPr>
            </a:br>
            <a:endParaRPr lang="en-US" sz="3200" b="1" dirty="0">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r>
              <a:rPr lang="fa-IR" dirty="0" smtClean="0"/>
              <a:t>1- رسالت </a:t>
            </a:r>
            <a:r>
              <a:rPr lang="fa-IR" dirty="0"/>
              <a:t>اصلی کتابخانه </a:t>
            </a:r>
            <a:r>
              <a:rPr lang="fa-IR" dirty="0" smtClean="0"/>
              <a:t>ها یاددهی</a:t>
            </a:r>
            <a:r>
              <a:rPr lang="fa-IR" dirty="0"/>
              <a:t>، یادگیری و برآوردن اهداف آموزشی و پژوهشی است همانگونه که آموزش بدون انتقال اطلاعات میسر نیست نظام آموزشی بدون کتابخانه نیز ناقص خواهد بود و کارایی مطلوبی نخواهد داشت. کتابخانه </a:t>
            </a:r>
            <a:r>
              <a:rPr lang="fa-IR" dirty="0" smtClean="0"/>
              <a:t>ها از </a:t>
            </a:r>
            <a:r>
              <a:rPr lang="fa-IR" dirty="0"/>
              <a:t>طریق هماهنگی بین برنامه های آموزشی و برنامه های کتابخانه ای، می توانند کلاس های آموزشی برای </a:t>
            </a:r>
            <a:r>
              <a:rPr lang="fa-IR" dirty="0" smtClean="0"/>
              <a:t>کاربران  </a:t>
            </a:r>
            <a:r>
              <a:rPr lang="fa-IR" dirty="0"/>
              <a:t>برگزار کنند. همچنین برخی از کلاس های درسی، که نیاز به منابع و امکانات کتابخانه ای دارند می تواند در محیط کتابخانه و با همکاری استاد و کتابدار برگزار شود.</a:t>
            </a:r>
            <a:endParaRPr lang="en-US" dirty="0"/>
          </a:p>
          <a:p>
            <a:pPr marL="0" indent="0" algn="just" rtl="1">
              <a:buNone/>
            </a:pPr>
            <a:endParaRPr lang="en-US" dirty="0"/>
          </a:p>
        </p:txBody>
      </p:sp>
    </p:spTree>
    <p:extLst>
      <p:ext uri="{BB962C8B-B14F-4D97-AF65-F5344CB8AC3E}">
        <p14:creationId xmlns:p14="http://schemas.microsoft.com/office/powerpoint/2010/main" val="2303472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a:cs typeface="B Nazanin" panose="00000400000000000000" pitchFamily="2" charset="-78"/>
              </a:rPr>
              <a:t>ضرورت  هماهنگی بین ماموریت آموزش عالی  و کتابخانه</a:t>
            </a:r>
            <a:endParaRPr lang="en-US" sz="3600" dirty="0"/>
          </a:p>
        </p:txBody>
      </p:sp>
      <p:sp>
        <p:nvSpPr>
          <p:cNvPr id="3" name="Content Placeholder 2"/>
          <p:cNvSpPr>
            <a:spLocks noGrp="1"/>
          </p:cNvSpPr>
          <p:nvPr>
            <p:ph idx="1"/>
          </p:nvPr>
        </p:nvSpPr>
        <p:spPr/>
        <p:txBody>
          <a:bodyPr>
            <a:normAutofit/>
          </a:bodyPr>
          <a:lstStyle/>
          <a:p>
            <a:pPr marL="0" indent="0" algn="r" rtl="1">
              <a:buNone/>
            </a:pPr>
            <a:r>
              <a:rPr lang="fa-IR" dirty="0"/>
              <a:t>2-کتابداران باید در </a:t>
            </a:r>
            <a:r>
              <a:rPr lang="fa-IR" dirty="0" smtClean="0"/>
              <a:t>برنامه </a:t>
            </a:r>
            <a:r>
              <a:rPr lang="fa-IR" dirty="0"/>
              <a:t>آموزشی به </a:t>
            </a:r>
            <a:r>
              <a:rPr lang="fa-IR" dirty="0" smtClean="0"/>
              <a:t>اساتید و دانشجویان کمک </a:t>
            </a:r>
            <a:r>
              <a:rPr lang="fa-IR" dirty="0"/>
              <a:t>کنند. و آنان را در دسترسی و تحلیل اطلاعات جدید یاری رسانند. </a:t>
            </a:r>
            <a:endParaRPr lang="fa-IR" dirty="0" smtClean="0"/>
          </a:p>
          <a:p>
            <a:pPr marL="0" indent="0" algn="r" rtl="1">
              <a:buNone/>
            </a:pPr>
            <a:r>
              <a:rPr lang="fa-IR" dirty="0" smtClean="0"/>
              <a:t>3-</a:t>
            </a:r>
            <a:r>
              <a:rPr lang="fa-IR" dirty="0"/>
              <a:t>منابعی که برای کتابخانه </a:t>
            </a:r>
            <a:r>
              <a:rPr lang="fa-IR" dirty="0" smtClean="0"/>
              <a:t>تهیه </a:t>
            </a:r>
            <a:r>
              <a:rPr lang="fa-IR" dirty="0"/>
              <a:t>می شود باید مطابق با برنامه آموزشی </a:t>
            </a:r>
            <a:r>
              <a:rPr lang="fa-IR" dirty="0" smtClean="0"/>
              <a:t>باشد </a:t>
            </a:r>
            <a:r>
              <a:rPr lang="fa-IR" dirty="0"/>
              <a:t>تا به نحو مطلوبی نیاز اطلاعاتی </a:t>
            </a:r>
            <a:r>
              <a:rPr lang="fa-IR" dirty="0" smtClean="0"/>
              <a:t>اساتید و دانشجویان  را </a:t>
            </a:r>
            <a:r>
              <a:rPr lang="fa-IR" dirty="0"/>
              <a:t>در یاددهی و یادگیری برطرف نماید. بنابراین کتابدار قبل از فراهم آوری و تهیه کتاب های کمک درسی و علمی، کتاب های داستانی و تفریحی، فرهنگ ها، دائره المعارف ها، </a:t>
            </a:r>
            <a:r>
              <a:rPr lang="fa-IR" dirty="0" smtClean="0"/>
              <a:t>زندگینامه ها </a:t>
            </a:r>
            <a:r>
              <a:rPr lang="fa-IR" dirty="0"/>
              <a:t>، و دیگر منابع مرجع، و همچنین مواد دیداری و شنیداری باید با </a:t>
            </a:r>
            <a:r>
              <a:rPr lang="fa-IR" dirty="0" smtClean="0"/>
              <a:t>اساتید ، و دانشجویان </a:t>
            </a:r>
            <a:r>
              <a:rPr lang="fa-IR" dirty="0"/>
              <a:t>مشورت نماید، </a:t>
            </a:r>
            <a:r>
              <a:rPr lang="fa-IR" dirty="0" smtClean="0"/>
              <a:t>سپس </a:t>
            </a:r>
            <a:r>
              <a:rPr lang="fa-IR" dirty="0"/>
              <a:t>اقدام به تهیه این مواد نماید</a:t>
            </a:r>
            <a:r>
              <a:rPr lang="fa-IR" dirty="0" smtClean="0"/>
              <a:t>.</a:t>
            </a:r>
          </a:p>
        </p:txBody>
      </p:sp>
    </p:spTree>
    <p:extLst>
      <p:ext uri="{BB962C8B-B14F-4D97-AF65-F5344CB8AC3E}">
        <p14:creationId xmlns:p14="http://schemas.microsoft.com/office/powerpoint/2010/main" val="2067615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cs typeface="B Nazanin" panose="00000400000000000000" pitchFamily="2" charset="-78"/>
              </a:rPr>
              <a:t>ضرورت  هماهنگی بین ماموریت آموزش عالی  و </a:t>
            </a:r>
            <a:r>
              <a:rPr lang="fa-IR" sz="4000" b="1" dirty="0" smtClean="0">
                <a:cs typeface="B Nazanin" panose="00000400000000000000" pitchFamily="2" charset="-78"/>
              </a:rPr>
              <a:t>کتابخانهَ</a:t>
            </a:r>
            <a:endParaRPr lang="en-US" sz="4000" dirty="0"/>
          </a:p>
        </p:txBody>
      </p:sp>
      <p:sp>
        <p:nvSpPr>
          <p:cNvPr id="3" name="Content Placeholder 2"/>
          <p:cNvSpPr>
            <a:spLocks noGrp="1"/>
          </p:cNvSpPr>
          <p:nvPr>
            <p:ph idx="1"/>
          </p:nvPr>
        </p:nvSpPr>
        <p:spPr/>
        <p:txBody>
          <a:bodyPr/>
          <a:lstStyle/>
          <a:p>
            <a:pPr marL="0" indent="0" algn="r" rtl="1">
              <a:buNone/>
            </a:pPr>
            <a:r>
              <a:rPr lang="fa-IR" dirty="0"/>
              <a:t>3-کتابدار باید با همکاری اساتید  بهترین استفاده را از فناوری های اطلاعاتی و ارتباطی در امر آموزش نماید. سایت های رایانه ای در دانشکده  باید تحت نظارت کتابخانه باشند. </a:t>
            </a:r>
            <a:endParaRPr lang="en-US" dirty="0" smtClean="0"/>
          </a:p>
          <a:p>
            <a:pPr marL="0" indent="0" algn="r" rtl="1">
              <a:buNone/>
            </a:pPr>
            <a:r>
              <a:rPr lang="fa-IR" dirty="0" smtClean="0"/>
              <a:t>کتابدار </a:t>
            </a:r>
            <a:r>
              <a:rPr lang="fa-IR" dirty="0"/>
              <a:t>باید با مشارکت اساتید  استفاده اخلاقی و مناسب از فناوری های ارتباطات و اطلاعات را به دانشجویان آموزش دهد. او باید اساتید و دانشجویان را راهنمایی و تشویق کند از فناوری های اطلاعاتی و ارتباطی مرکز رسانه کتابخانه، به عنوان ابزاری برای آموزش و یادگیری استفاده کنند</a:t>
            </a:r>
            <a:r>
              <a:rPr lang="fa-IR" dirty="0" smtClean="0"/>
              <a:t>.</a:t>
            </a:r>
            <a:endParaRPr lang="en-US" dirty="0" smtClean="0"/>
          </a:p>
          <a:p>
            <a:pPr marL="0" indent="0" algn="r" rtl="1">
              <a:buNone/>
            </a:pPr>
            <a:r>
              <a:rPr lang="fa-IR" dirty="0" smtClean="0"/>
              <a:t> </a:t>
            </a:r>
            <a:r>
              <a:rPr lang="fa-IR" dirty="0"/>
              <a:t>کتابداران، می توانند راهکارهای مناسب به دانش جویان و اساتید معرفی کند</a:t>
            </a:r>
            <a:r>
              <a:rPr lang="fa-IR" dirty="0" smtClean="0"/>
              <a:t>.</a:t>
            </a:r>
            <a:endParaRPr lang="en-US" dirty="0" smtClean="0"/>
          </a:p>
          <a:p>
            <a:pPr marL="0" indent="0" algn="r" rtl="1">
              <a:buNone/>
            </a:pPr>
            <a:r>
              <a:rPr lang="fa-IR" dirty="0" smtClean="0"/>
              <a:t> </a:t>
            </a:r>
            <a:r>
              <a:rPr lang="fa-IR" dirty="0"/>
              <a:t>کتابداران می توانند راهکارهای متنوع و مؤثری را برای بومی نمودن، ارزیابی و استفاده از فناوری اطلاعات در قالب های مختلف و برای اهداف گوناگون بکار گیرند.</a:t>
            </a:r>
            <a:endParaRPr lang="en-US" dirty="0"/>
          </a:p>
          <a:p>
            <a:pPr marL="0" indent="0" algn="r" rtl="1">
              <a:buNone/>
            </a:pPr>
            <a:endParaRPr lang="en-US" dirty="0"/>
          </a:p>
        </p:txBody>
      </p:sp>
    </p:spTree>
    <p:extLst>
      <p:ext uri="{BB962C8B-B14F-4D97-AF65-F5344CB8AC3E}">
        <p14:creationId xmlns:p14="http://schemas.microsoft.com/office/powerpoint/2010/main" val="1447445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smtClean="0"/>
              <a:t>محورهای پیوند برنامه های کتابخانه با برنامه های آموزشی درسی </a:t>
            </a:r>
            <a:endParaRPr lang="en-US" sz="3600" b="1" dirty="0"/>
          </a:p>
        </p:txBody>
      </p:sp>
      <p:sp>
        <p:nvSpPr>
          <p:cNvPr id="3" name="Content Placeholder 2"/>
          <p:cNvSpPr>
            <a:spLocks noGrp="1"/>
          </p:cNvSpPr>
          <p:nvPr>
            <p:ph idx="1"/>
          </p:nvPr>
        </p:nvSpPr>
        <p:spPr/>
        <p:txBody>
          <a:bodyPr/>
          <a:lstStyle/>
          <a:p>
            <a:pPr lvl="0" algn="just" rtl="1"/>
            <a:r>
              <a:rPr lang="fa-IR" b="1" dirty="0">
                <a:solidFill>
                  <a:srgbClr val="C00000"/>
                </a:solidFill>
                <a:latin typeface="IranSansNum"/>
              </a:rPr>
              <a:t>قابلیت‌های مبتنی بر منابع:</a:t>
            </a:r>
            <a:r>
              <a:rPr lang="fa-IR" dirty="0">
                <a:solidFill>
                  <a:srgbClr val="333333"/>
                </a:solidFill>
                <a:latin typeface="IranSansNum"/>
              </a:rPr>
              <a:t> توانایی‌ها و رفتارهای مربوط به جست‌وجو، دسترسی و ارزیابی منابع در قالب‌های مختلف، از جمله افراد و مصنوعات فرهنگی به‌عنوان منابع، را شامل می‌شود؛</a:t>
            </a:r>
          </a:p>
          <a:p>
            <a:pPr lvl="0" algn="just" rtl="1"/>
            <a:r>
              <a:rPr lang="fa-IR" b="1" dirty="0">
                <a:solidFill>
                  <a:srgbClr val="C00000"/>
                </a:solidFill>
                <a:latin typeface="IranSansNum"/>
              </a:rPr>
              <a:t>قابلیت‌های مبتنی بر تفکر:</a:t>
            </a:r>
            <a:r>
              <a:rPr lang="fa-IR" dirty="0">
                <a:solidFill>
                  <a:srgbClr val="333333"/>
                </a:solidFill>
                <a:latin typeface="IranSansNum"/>
              </a:rPr>
              <a:t> توانایی‌ها و رفتارهایی که بر ارتباط فرد با داده‌ها و اطلاعات از طریق فرایند‌های پژوهشی و کندوکاو محور، فرایند‌های تفکر مرتبه بالاتر</a:t>
            </a:r>
            <a:r>
              <a:rPr lang="fa-IR" baseline="30000" dirty="0">
                <a:solidFill>
                  <a:srgbClr val="333333"/>
                </a:solidFill>
                <a:latin typeface="IranSansNum"/>
              </a:rPr>
              <a:t>۲</a:t>
            </a:r>
            <a:r>
              <a:rPr lang="fa-IR" dirty="0">
                <a:solidFill>
                  <a:srgbClr val="333333"/>
                </a:solidFill>
                <a:latin typeface="IranSansNum"/>
              </a:rPr>
              <a:t> و تجزیه و تحلیل انتقادی تمرکز دارند. این قابلیت‌ها منجر به خلق بازنمون یا محصولاتی می‌شوند که نشان از دانش و درکی عمیق دارند؛</a:t>
            </a:r>
          </a:p>
          <a:p>
            <a:pPr lvl="0" algn="just" rtl="1"/>
            <a:r>
              <a:rPr lang="fa-IR" b="1" dirty="0">
                <a:solidFill>
                  <a:srgbClr val="C00000"/>
                </a:solidFill>
                <a:latin typeface="IranSansNum"/>
              </a:rPr>
              <a:t>قابلیت‌های مبتنی بر دانش:</a:t>
            </a:r>
            <a:r>
              <a:rPr lang="fa-IR" dirty="0">
                <a:solidFill>
                  <a:srgbClr val="333333"/>
                </a:solidFill>
                <a:latin typeface="IranSansNum"/>
              </a:rPr>
              <a:t> توانایی‌ها و رفتارهایی که بر ایجاد، ساخت و استفاده مشترک از فراورده‌های دانشی متمرکزند و نشان از دانش و درکی عمیق </a:t>
            </a:r>
            <a:r>
              <a:rPr lang="fa-IR" dirty="0" smtClean="0">
                <a:solidFill>
                  <a:srgbClr val="333333"/>
                </a:solidFill>
                <a:latin typeface="IranSansNum"/>
              </a:rPr>
              <a:t>دارند</a:t>
            </a:r>
            <a:endParaRPr lang="en-US" dirty="0"/>
          </a:p>
        </p:txBody>
      </p:sp>
    </p:spTree>
    <p:extLst>
      <p:ext uri="{BB962C8B-B14F-4D97-AF65-F5344CB8AC3E}">
        <p14:creationId xmlns:p14="http://schemas.microsoft.com/office/powerpoint/2010/main" val="12491634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rtl="1"/>
            <a:r>
              <a:rPr lang="fa-IR" sz="2400" b="1" dirty="0">
                <a:solidFill>
                  <a:srgbClr val="C00000"/>
                </a:solidFill>
                <a:latin typeface="IranSansNum"/>
              </a:rPr>
              <a:t>قابلیت‌های خواندن و سواد‌آموزی:</a:t>
            </a:r>
            <a:r>
              <a:rPr lang="fa-IR" sz="2400" dirty="0">
                <a:solidFill>
                  <a:srgbClr val="333333"/>
                </a:solidFill>
                <a:latin typeface="IranSansNum"/>
              </a:rPr>
              <a:t> توانایی‌ها و رفتارهای مربوط به لذت بردن از خواندن، خواندن برای لذت، خواندن برای یادگیری در انواع آن، و تبدیل، ارتباط و انتشار متن در قالب‌های متعدد و حالت‌های خوب به قصد توسعه معنا و درک کردن؛</a:t>
            </a:r>
          </a:p>
          <a:p>
            <a:pPr lvl="0" algn="just" rtl="1"/>
            <a:r>
              <a:rPr lang="fa-IR" sz="2400" b="1" dirty="0">
                <a:solidFill>
                  <a:srgbClr val="C00000"/>
                </a:solidFill>
                <a:latin typeface="IranSansNum"/>
              </a:rPr>
              <a:t>توانایی‌های فردی و بین فردی: </a:t>
            </a:r>
            <a:r>
              <a:rPr lang="fa-IR" sz="2400" dirty="0">
                <a:solidFill>
                  <a:srgbClr val="333333"/>
                </a:solidFill>
                <a:latin typeface="IranSansNum"/>
              </a:rPr>
              <a:t>توانایی‌ها و رفتارهای مربوط به مشارکت اجتماعی و فرهنگی در کندوکاو منبع‌محور و یادگیری در مورد خود و دیگران به عنوان پژوهشگران، کاربران اطلاعاتی، تولید‌کنندگان دانش و شهروندان </a:t>
            </a:r>
            <a:r>
              <a:rPr lang="fa-IR" sz="2400" dirty="0" smtClean="0">
                <a:solidFill>
                  <a:srgbClr val="333333"/>
                </a:solidFill>
                <a:latin typeface="IranSansNum"/>
              </a:rPr>
              <a:t>مسئول</a:t>
            </a:r>
          </a:p>
          <a:p>
            <a:pPr lvl="0" algn="just" rtl="1"/>
            <a:r>
              <a:rPr lang="fa-IR" sz="2400" b="1" dirty="0" smtClean="0">
                <a:solidFill>
                  <a:srgbClr val="C00000"/>
                </a:solidFill>
                <a:latin typeface="IranSansNum"/>
              </a:rPr>
              <a:t>توانایی‌های </a:t>
            </a:r>
            <a:r>
              <a:rPr lang="fa-IR" sz="2400" b="1" dirty="0">
                <a:solidFill>
                  <a:srgbClr val="C00000"/>
                </a:solidFill>
                <a:latin typeface="IranSansNum"/>
              </a:rPr>
              <a:t>مدیریت یادگیری: </a:t>
            </a:r>
            <a:r>
              <a:rPr lang="fa-IR" sz="2400" dirty="0">
                <a:solidFill>
                  <a:srgbClr val="333333"/>
                </a:solidFill>
                <a:latin typeface="IranSansNum"/>
              </a:rPr>
              <a:t>توانایی‌ها و رفتارهایی که </a:t>
            </a:r>
            <a:r>
              <a:rPr lang="fa-IR" sz="2400" dirty="0" smtClean="0">
                <a:solidFill>
                  <a:srgbClr val="333333"/>
                </a:solidFill>
                <a:latin typeface="IranSansNum"/>
              </a:rPr>
              <a:t>کاربران  </a:t>
            </a:r>
            <a:r>
              <a:rPr lang="fa-IR" sz="2400" dirty="0">
                <a:solidFill>
                  <a:srgbClr val="333333"/>
                </a:solidFill>
                <a:latin typeface="IranSansNum"/>
              </a:rPr>
              <a:t>را برای آمادگی، برنامه‌ریزی و انجام دادن موفقیت‌آمیز کندوکاوی مبتنی بر برنامه درسی قادر می‌سازند</a:t>
            </a:r>
          </a:p>
          <a:p>
            <a:endParaRPr lang="en-US" dirty="0"/>
          </a:p>
        </p:txBody>
      </p:sp>
    </p:spTree>
    <p:extLst>
      <p:ext uri="{BB962C8B-B14F-4D97-AF65-F5344CB8AC3E}">
        <p14:creationId xmlns:p14="http://schemas.microsoft.com/office/powerpoint/2010/main" val="15073845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2. سواد اطلاعاتی</a:t>
            </a:r>
            <a:r>
              <a:rPr lang="fa-IR" dirty="0"/>
              <a:t/>
            </a:r>
            <a:br>
              <a:rPr lang="fa-IR" dirty="0"/>
            </a:br>
            <a:endParaRPr lang="en-US" dirty="0"/>
          </a:p>
        </p:txBody>
      </p:sp>
      <p:sp>
        <p:nvSpPr>
          <p:cNvPr id="3" name="Content Placeholder 2"/>
          <p:cNvSpPr>
            <a:spLocks noGrp="1"/>
          </p:cNvSpPr>
          <p:nvPr>
            <p:ph idx="1"/>
          </p:nvPr>
        </p:nvSpPr>
        <p:spPr/>
        <p:txBody>
          <a:bodyPr/>
          <a:lstStyle/>
          <a:p>
            <a:pPr algn="r" rtl="1"/>
            <a:r>
              <a:rPr lang="fa-IR" b="1" dirty="0" smtClean="0">
                <a:cs typeface="B Nazanin" panose="00000400000000000000" pitchFamily="2" charset="-78"/>
              </a:rPr>
              <a:t>کتابدار و </a:t>
            </a:r>
            <a:r>
              <a:rPr lang="fa-IR" b="1" dirty="0">
                <a:cs typeface="B Nazanin" panose="00000400000000000000" pitchFamily="2" charset="-78"/>
              </a:rPr>
              <a:t>آموزش مهارت های سواد </a:t>
            </a:r>
            <a:r>
              <a:rPr lang="fa-IR" b="1" dirty="0" smtClean="0">
                <a:cs typeface="B Nazanin" panose="00000400000000000000" pitchFamily="2" charset="-78"/>
              </a:rPr>
              <a:t>اطلاعاتی</a:t>
            </a:r>
            <a:r>
              <a:rPr lang="fa-IR" dirty="0"/>
              <a:t>امروزه توسعه روز افزون منابع اطلاعاتی </a:t>
            </a:r>
            <a:r>
              <a:rPr lang="fa-IR" dirty="0" smtClean="0"/>
              <a:t>جوامع </a:t>
            </a:r>
            <a:r>
              <a:rPr lang="fa-IR" dirty="0"/>
              <a:t>مختلف را تحت تاثیر خود قرار داده است .اطلاعات زمانی مفید است که توانای دستیابی به نوع مناسب آن وجود داشته باشد.بنابراین ،درک صحیح نیاز اطلاعاتی ،شناخت ابزارهای دستیابی به اطلاعات و ارزیابی اطلاعات (سواد اطلاعاتی )،ضرورت غیر قابل اجتناب و اساسی است .</a:t>
            </a:r>
          </a:p>
          <a:p>
            <a:pPr algn="r" rtl="1"/>
            <a:endParaRPr lang="en-US" dirty="0"/>
          </a:p>
        </p:txBody>
      </p:sp>
    </p:spTree>
    <p:extLst>
      <p:ext uri="{BB962C8B-B14F-4D97-AF65-F5344CB8AC3E}">
        <p14:creationId xmlns:p14="http://schemas.microsoft.com/office/powerpoint/2010/main" val="46114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مقدمه </a:t>
            </a:r>
            <a:endParaRPr lang="en-US" dirty="0"/>
          </a:p>
        </p:txBody>
      </p:sp>
      <p:sp>
        <p:nvSpPr>
          <p:cNvPr id="3" name="Content Placeholder 2"/>
          <p:cNvSpPr>
            <a:spLocks noGrp="1"/>
          </p:cNvSpPr>
          <p:nvPr>
            <p:ph idx="1"/>
          </p:nvPr>
        </p:nvSpPr>
        <p:spPr/>
        <p:txBody>
          <a:bodyPr/>
          <a:lstStyle/>
          <a:p>
            <a:pPr marL="0" indent="0" algn="r" rtl="1">
              <a:buNone/>
            </a:pPr>
            <a:r>
              <a:rPr lang="fa-IR" dirty="0"/>
              <a:t>کتابخانه ها و کتابداران </a:t>
            </a:r>
            <a:r>
              <a:rPr lang="fa-IR" dirty="0" smtClean="0"/>
              <a:t>در </a:t>
            </a:r>
            <a:r>
              <a:rPr lang="fa-IR" dirty="0"/>
              <a:t>عصر حاضر که عصر فناوری اطلاعات و ارتباطات است، نقش مهمی را در امر آموزش ایفا می کنند. یکی از کارهای مهم و اساسی آن ها در نظام آموزشی نوین کمک به برنامه های آموزشی </a:t>
            </a:r>
            <a:r>
              <a:rPr lang="fa-IR" dirty="0" smtClean="0"/>
              <a:t>و </a:t>
            </a:r>
            <a:r>
              <a:rPr lang="fa-IR" dirty="0"/>
              <a:t>ایجاد و توسعه مهارت های سواد اطلاعاتی در بین </a:t>
            </a:r>
            <a:r>
              <a:rPr lang="fa-IR" dirty="0" smtClean="0"/>
              <a:t>کاربران </a:t>
            </a:r>
            <a:r>
              <a:rPr lang="fa-IR" dirty="0"/>
              <a:t>است. کسانیکه مهارت های سواد اطلاعاتی را فرا می گیرند. خلاق تر و مستقل تر از دیگر ان هستند. در واقع با آموزش سواد اطلاعاتی می آموزند که «چگونه بیاموزند». در این راستا کتابخانه ها و کتابداران به عنوان بخشی از نظام آموزشی می توانند با ارائه خدمات و برنامه های آموزشی متنوع و هماهنگ با نظام آموزشی سبب گسترش سواد اطلاعاتی و معلومات دانشجویان شده و تقویت کننده و مکمل آموزش رسمی باشند</a:t>
            </a:r>
            <a:endParaRPr lang="en-US" dirty="0"/>
          </a:p>
        </p:txBody>
      </p:sp>
    </p:spTree>
    <p:extLst>
      <p:ext uri="{BB962C8B-B14F-4D97-AF65-F5344CB8AC3E}">
        <p14:creationId xmlns:p14="http://schemas.microsoft.com/office/powerpoint/2010/main" val="2290714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b="1" dirty="0" smtClean="0">
                <a:cs typeface="B Nazanin" panose="00000400000000000000" pitchFamily="2" charset="-78"/>
              </a:rPr>
              <a:t>ضرورت  </a:t>
            </a:r>
            <a:r>
              <a:rPr lang="fa-IR" sz="3200" b="1" dirty="0">
                <a:cs typeface="B Nazanin" panose="00000400000000000000" pitchFamily="2" charset="-78"/>
              </a:rPr>
              <a:t>همکاری کتابدار و </a:t>
            </a:r>
            <a:r>
              <a:rPr lang="fa-IR" sz="3200" b="1" dirty="0" smtClean="0">
                <a:cs typeface="B Nazanin" panose="00000400000000000000" pitchFamily="2" charset="-78"/>
              </a:rPr>
              <a:t>اساتید  </a:t>
            </a:r>
            <a:r>
              <a:rPr lang="fa-IR" sz="3200" b="1" dirty="0">
                <a:cs typeface="B Nazanin" panose="00000400000000000000" pitchFamily="2" charset="-78"/>
              </a:rPr>
              <a:t>در آموزش مهارت های سواد اطلاعاتی</a:t>
            </a:r>
            <a:r>
              <a:rPr lang="fa-IR" sz="2800" b="1" dirty="0"/>
              <a:t/>
            </a:r>
            <a:br>
              <a:rPr lang="fa-IR" sz="2800" b="1" dirty="0"/>
            </a:br>
            <a:endParaRPr lang="en-US" sz="2800" dirty="0"/>
          </a:p>
        </p:txBody>
      </p:sp>
      <p:sp>
        <p:nvSpPr>
          <p:cNvPr id="3" name="Content Placeholder 2"/>
          <p:cNvSpPr>
            <a:spLocks noGrp="1"/>
          </p:cNvSpPr>
          <p:nvPr>
            <p:ph idx="1"/>
          </p:nvPr>
        </p:nvSpPr>
        <p:spPr/>
        <p:txBody>
          <a:bodyPr/>
          <a:lstStyle/>
          <a:p>
            <a:pPr marL="0" indent="0" algn="r" rtl="1">
              <a:buNone/>
            </a:pPr>
            <a:r>
              <a:rPr lang="fa-IR" dirty="0"/>
              <a:t>کتابدار متخصص برنامه های درسی را پویا نگه می دارد و از حالت تک بعدی و یادگیری صرف کتاب های درسی خارج می سازد و </a:t>
            </a:r>
            <a:r>
              <a:rPr lang="fa-IR" dirty="0" smtClean="0"/>
              <a:t>دانشجویان را </a:t>
            </a:r>
            <a:r>
              <a:rPr lang="fa-IR" dirty="0"/>
              <a:t>در دستیابی به اطلاعات مورد نیازشان کمک می کنند. وی با بررسی دقیق اهداف کوتاه مدت و بلند مدت کتابخانه و </a:t>
            </a:r>
            <a:r>
              <a:rPr lang="fa-IR" dirty="0" smtClean="0"/>
              <a:t>دانشکده  </a:t>
            </a:r>
            <a:r>
              <a:rPr lang="fa-IR" dirty="0"/>
              <a:t>و هماهنگ نمودن آن ها با یکدیگر نقش مهمی را در پیشرفت آموزشی و موفقیت علمی </a:t>
            </a:r>
            <a:r>
              <a:rPr lang="fa-IR" dirty="0" smtClean="0"/>
              <a:t>دانشجویان  </a:t>
            </a:r>
            <a:r>
              <a:rPr lang="fa-IR" dirty="0"/>
              <a:t>دارد </a:t>
            </a:r>
            <a:endParaRPr lang="fa-IR" dirty="0" smtClean="0"/>
          </a:p>
          <a:p>
            <a:pPr marL="0" indent="0" algn="r" rtl="1">
              <a:buNone/>
            </a:pPr>
            <a:r>
              <a:rPr lang="fa-IR" dirty="0" smtClean="0"/>
              <a:t>او </a:t>
            </a:r>
            <a:r>
              <a:rPr lang="fa-IR" dirty="0"/>
              <a:t>می تواند هم زمان و هماهنگ با پیشرفت جامعه، نحوه ارائه خدمات خود را به دانش </a:t>
            </a:r>
            <a:r>
              <a:rPr lang="fa-IR" dirty="0" smtClean="0"/>
              <a:t>جویان </a:t>
            </a:r>
            <a:r>
              <a:rPr lang="fa-IR" dirty="0"/>
              <a:t>تغییر دهد و موجب رشد دانش و درک اطلاعاتی آنان شود</a:t>
            </a:r>
            <a:r>
              <a:rPr lang="fa-IR" dirty="0" smtClean="0"/>
              <a:t>.</a:t>
            </a:r>
          </a:p>
        </p:txBody>
      </p:sp>
    </p:spTree>
    <p:extLst>
      <p:ext uri="{BB962C8B-B14F-4D97-AF65-F5344CB8AC3E}">
        <p14:creationId xmlns:p14="http://schemas.microsoft.com/office/powerpoint/2010/main" val="3127406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smtClean="0"/>
              <a:t>ابعاد نقش </a:t>
            </a:r>
            <a:r>
              <a:rPr lang="fa-IR" sz="2800" b="1" dirty="0"/>
              <a:t>آموزشی کتابداران کتابخانه های دانشگاهی  به عنوان منادیان و خبره گان سواد اطلاعاتی </a:t>
            </a:r>
            <a:r>
              <a:rPr lang="fa-IR" sz="2800" b="1" dirty="0" smtClean="0"/>
              <a:t>عبارت </a:t>
            </a:r>
            <a:r>
              <a:rPr lang="fa-IR" sz="2800" b="1" dirty="0"/>
              <a:t>است </a:t>
            </a:r>
            <a:r>
              <a:rPr lang="fa-IR" sz="2800" b="1" dirty="0" smtClean="0"/>
              <a:t>از:</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92500" lnSpcReduction="10000"/>
          </a:bodyPr>
          <a:lstStyle/>
          <a:p>
            <a:pPr algn="r" rtl="1"/>
            <a:r>
              <a:rPr lang="fa-IR" b="1" dirty="0"/>
              <a:t>رهبری آگاهانه: </a:t>
            </a:r>
            <a:r>
              <a:rPr lang="fa-IR" dirty="0"/>
              <a:t>علاقه به تحقیق و یادگیری از آن و استفاده از این تحقیق ها برای شکل دادن به ابتکارات </a:t>
            </a:r>
            <a:r>
              <a:rPr lang="fa-IR" dirty="0" smtClean="0"/>
              <a:t>آموزشی</a:t>
            </a:r>
          </a:p>
          <a:p>
            <a:pPr algn="r" rtl="1"/>
            <a:r>
              <a:rPr lang="fa-IR" b="1" dirty="0" smtClean="0"/>
              <a:t>رهبری </a:t>
            </a:r>
            <a:r>
              <a:rPr lang="fa-IR" b="1" dirty="0"/>
              <a:t>هدفمند: </a:t>
            </a:r>
            <a:r>
              <a:rPr lang="fa-IR" dirty="0"/>
              <a:t>داشتن دیدی روشن از نتایج مطلوب یادگیری برای </a:t>
            </a:r>
            <a:r>
              <a:rPr lang="fa-IR" dirty="0" smtClean="0"/>
              <a:t>دانشجویان، </a:t>
            </a:r>
            <a:r>
              <a:rPr lang="fa-IR" dirty="0"/>
              <a:t>تمرکز بر اندوخته های فکری </a:t>
            </a:r>
            <a:r>
              <a:rPr lang="fa-IR" dirty="0" smtClean="0"/>
              <a:t>دانشجویان تا </a:t>
            </a:r>
            <a:r>
              <a:rPr lang="fa-IR" dirty="0"/>
              <a:t>آنان را در دانش پروری توانمند </a:t>
            </a:r>
            <a:r>
              <a:rPr lang="fa-IR" dirty="0" smtClean="0"/>
              <a:t>سازد</a:t>
            </a:r>
          </a:p>
          <a:p>
            <a:pPr algn="r" rtl="1"/>
            <a:r>
              <a:rPr lang="fa-IR" b="1" dirty="0" smtClean="0"/>
              <a:t>رهبری </a:t>
            </a:r>
            <a:r>
              <a:rPr lang="fa-IR" b="1" dirty="0"/>
              <a:t>مدیرانه: </a:t>
            </a:r>
            <a:r>
              <a:rPr lang="fa-IR" dirty="0"/>
              <a:t>داشتن طرحی برای یادگیری مبتنی بر </a:t>
            </a:r>
            <a:r>
              <a:rPr lang="fa-IR" dirty="0" smtClean="0"/>
              <a:t>شواهد </a:t>
            </a:r>
            <a:r>
              <a:rPr lang="fa-IR" dirty="0"/>
              <a:t>به منظور افزایش درک و فهم </a:t>
            </a:r>
            <a:r>
              <a:rPr lang="fa-IR" dirty="0" smtClean="0"/>
              <a:t>دانشجویان </a:t>
            </a:r>
          </a:p>
          <a:p>
            <a:pPr algn="r" rtl="1"/>
            <a:r>
              <a:rPr lang="fa-IR" b="1" dirty="0" smtClean="0"/>
              <a:t>رهبری </a:t>
            </a:r>
            <a:r>
              <a:rPr lang="fa-IR" b="1" dirty="0"/>
              <a:t>خلاق: </a:t>
            </a:r>
            <a:r>
              <a:rPr lang="fa-IR" dirty="0"/>
              <a:t>تلفیق خلاقانه توانایی ها به منظور دستیابی به نتایج یادگیری واقعی در </a:t>
            </a:r>
            <a:r>
              <a:rPr lang="fa-IR" dirty="0" smtClean="0"/>
              <a:t>دانشجویان</a:t>
            </a:r>
            <a:endParaRPr lang="fa-IR" dirty="0"/>
          </a:p>
          <a:p>
            <a:pPr algn="r" rtl="1"/>
            <a:r>
              <a:rPr lang="fa-IR" b="1" dirty="0"/>
              <a:t>رهبری انعطاف پذیر: </a:t>
            </a:r>
            <a:r>
              <a:rPr lang="fa-IR" dirty="0"/>
              <a:t>داشتن قابلیت انعطاف و انطباق در سطحی بالا، یادگیری مستمر، تغییر و تحول مداوم و نوآوری مکرر، و تفکر ورای شیوه های سنتی که در حال حاضر انجام می گیرد. </a:t>
            </a:r>
            <a:endParaRPr lang="en-US" dirty="0"/>
          </a:p>
        </p:txBody>
      </p:sp>
    </p:spTree>
    <p:extLst>
      <p:ext uri="{BB962C8B-B14F-4D97-AF65-F5344CB8AC3E}">
        <p14:creationId xmlns:p14="http://schemas.microsoft.com/office/powerpoint/2010/main" val="633291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سطوح مهارتهای سواد </a:t>
            </a:r>
            <a:r>
              <a:rPr lang="fa-IR" b="1" dirty="0" smtClean="0"/>
              <a:t>اطلاعاتی</a:t>
            </a:r>
            <a:r>
              <a:rPr lang="fa-IR" dirty="0"/>
              <a:t/>
            </a:r>
            <a:br>
              <a:rPr lang="fa-IR" dirty="0"/>
            </a:br>
            <a:endParaRPr lang="en-US" dirty="0"/>
          </a:p>
        </p:txBody>
      </p:sp>
      <p:sp>
        <p:nvSpPr>
          <p:cNvPr id="3" name="Content Placeholder 2"/>
          <p:cNvSpPr>
            <a:spLocks noGrp="1"/>
          </p:cNvSpPr>
          <p:nvPr>
            <p:ph idx="1"/>
          </p:nvPr>
        </p:nvSpPr>
        <p:spPr/>
        <p:txBody>
          <a:bodyPr>
            <a:normAutofit lnSpcReduction="10000"/>
          </a:bodyPr>
          <a:lstStyle/>
          <a:p>
            <a:pPr marL="514350" indent="-514350" algn="r" rtl="1">
              <a:buFont typeface="+mj-lt"/>
              <a:buAutoNum type="arabicPeriod"/>
            </a:pPr>
            <a:r>
              <a:rPr lang="fa-IR" dirty="0"/>
              <a:t>مهارتهای مقدماتی سواد اطلاعاتی (شامل تشخیص نیاز اطلاعاتی ،تدوین پرس و جو و ارزیابی اطلاعات)</a:t>
            </a:r>
          </a:p>
          <a:p>
            <a:pPr marL="514350" indent="-514350" algn="r" rtl="1">
              <a:buFont typeface="+mj-lt"/>
              <a:buAutoNum type="arabicPeriod"/>
            </a:pPr>
            <a:r>
              <a:rPr lang="fa-IR" dirty="0"/>
              <a:t>مهارتهای پایه سواد اطلاعاتی (شامل مکان یابی اطلاعات و بازیابی و بکار گیری اطلاعات )</a:t>
            </a:r>
          </a:p>
          <a:p>
            <a:pPr marL="514350" indent="-514350" algn="r" rtl="1">
              <a:buFont typeface="+mj-lt"/>
              <a:buAutoNum type="arabicPeriod"/>
            </a:pPr>
            <a:r>
              <a:rPr lang="fa-IR" dirty="0"/>
              <a:t>مهارتهای پیشرفته سواد اطلاعاتی (شامل مستند </a:t>
            </a:r>
            <a:r>
              <a:rPr lang="fa-IR" dirty="0" smtClean="0"/>
              <a:t>سازی </a:t>
            </a:r>
            <a:r>
              <a:rPr lang="fa-IR" dirty="0"/>
              <a:t>اطلاعات ،تولید و اشاعه اطلاعات جدید</a:t>
            </a:r>
            <a:r>
              <a:rPr lang="fa-IR" dirty="0" smtClean="0"/>
              <a:t>)</a:t>
            </a:r>
          </a:p>
          <a:p>
            <a:pPr marL="514350" indent="-514350" algn="r" rtl="1">
              <a:buFont typeface="+mj-lt"/>
              <a:buAutoNum type="arabicPeriod"/>
            </a:pPr>
            <a:endParaRPr lang="fa-IR" dirty="0" smtClean="0"/>
          </a:p>
          <a:p>
            <a:pPr marL="0" indent="0" algn="r" rtl="1">
              <a:buNone/>
            </a:pPr>
            <a:r>
              <a:rPr lang="fa-IR" dirty="0"/>
              <a:t>سواد اطلاعاتی از جمله مفاهیم جدید حرفه کتابداری است که دانش و تجربه کتابداران نقش مهمی در امر آموزش سواد اطلاعاتی را ایفائ می کند . سواد اطلاعاتی به منزله هدفی اصلی برای کتابداران بویژه کتابداران دانشگاهی مطرح شده است </a:t>
            </a:r>
          </a:p>
          <a:p>
            <a:pPr marL="514350" indent="-514350" algn="r" rtl="1">
              <a:buFont typeface="+mj-lt"/>
              <a:buAutoNum type="arabicPeriod"/>
            </a:pPr>
            <a:endParaRPr lang="fa-IR" dirty="0"/>
          </a:p>
          <a:p>
            <a:pPr marL="514350" indent="-514350" algn="r" rtl="1">
              <a:buFont typeface="+mj-lt"/>
              <a:buAutoNum type="arabicPeriod"/>
            </a:pPr>
            <a:endParaRPr lang="en-US" dirty="0"/>
          </a:p>
        </p:txBody>
      </p:sp>
    </p:spTree>
    <p:extLst>
      <p:ext uri="{BB962C8B-B14F-4D97-AF65-F5344CB8AC3E}">
        <p14:creationId xmlns:p14="http://schemas.microsoft.com/office/powerpoint/2010/main" val="33179632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سطوح مهارتهای سواد اطلاعاتی</a:t>
            </a:r>
            <a:endParaRPr lang="en-US" dirty="0"/>
          </a:p>
        </p:txBody>
      </p:sp>
      <p:sp>
        <p:nvSpPr>
          <p:cNvPr id="3" name="Content Placeholder 2"/>
          <p:cNvSpPr>
            <a:spLocks noGrp="1"/>
          </p:cNvSpPr>
          <p:nvPr>
            <p:ph idx="1"/>
          </p:nvPr>
        </p:nvSpPr>
        <p:spPr/>
        <p:txBody>
          <a:bodyPr/>
          <a:lstStyle/>
          <a:p>
            <a:pPr marL="0" indent="0" algn="r" rtl="1">
              <a:buNone/>
            </a:pPr>
            <a:r>
              <a:rPr lang="fa-IR" dirty="0"/>
              <a:t>آموزش مطلوب و پویا آموزشی است که بر پایه تفکر خلاق و انتقادی باشد. از آنجا که انسان در خلاء نمی اندیشد باید با ارائه مواد جدید و مناسب افکار و عقاید وی را شکل داد تا بیاندیشد. پرورش قدرت تفکر و خلاقیت افراد تنها از طریق حضور در کلاس درس و انجام دادن تکالیف و یا حتی موفقیت در آزمون ها میسر نمی شود. بلکه آنان نیاز دارند به ژرفای هر نکته بیاندیشند و کتابخانه بخش مهمی از این نیازها را برآورده می کنند ،کتابداران می توانند بر فرایند تفکر، مهارت های ذهنی و شیوه های یادگیری کاربران تأثیر شگرف بگذارند</a:t>
            </a:r>
          </a:p>
          <a:p>
            <a:endParaRPr lang="en-US" dirty="0"/>
          </a:p>
        </p:txBody>
      </p:sp>
    </p:spTree>
    <p:extLst>
      <p:ext uri="{BB962C8B-B14F-4D97-AF65-F5344CB8AC3E}">
        <p14:creationId xmlns:p14="http://schemas.microsoft.com/office/powerpoint/2010/main" val="18475733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3-گنجاندن دیجیتال</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a:t>محیط کتابخانه مجازی همانند تیم های مجازی است؛ ارتباطات مجازی و محیط الکترونیکی در حال حاضر یک واقعیت برای کتابخانه است. کاربران قادر به مشاهده و درخواست منابع اطلاعاتی از طریق سایت اینترانت کتابخانه و یا از طریق اینترنت هستند و می توانند از طریق تلفن و ایمیل برای درخواست های تحقیقاتی بیشتر با کارکنان تماس بگیرند.در آینده خدمات کتابخانه به طور کامل مجازی خواهد بود. در ارائه خدمات اطلاعات مجازی و ارائه اطلاعات به شیوه سنتی تفاوت های زیر وجود دارد:</a:t>
            </a:r>
          </a:p>
          <a:p>
            <a:pPr algn="r" rtl="1"/>
            <a:endParaRPr lang="fa-IR" dirty="0"/>
          </a:p>
          <a:p>
            <a:pPr algn="r" rtl="1"/>
            <a:r>
              <a:rPr lang="fa-IR" dirty="0"/>
              <a:t>مشتریان قادر به دیدن کتابخانه نیستند تا پیش نمایش منابع، جمع آوری مواد یا دسترسی به منابع مانند پایگاه داده را مشاهده کنند. تمام ارتباطات باید از طریق ایمیل، تلفن یا فکس انجام شود. به مخاطبان باید سواد اطلاعاتی آموزش  داده شود؛ زیرا بهره مندی از ویژگی های جلسات سنتی یا چهره به چهره دیگر امکان پذیر نیست. تعداد زیادی از کتابخانه ها جلسات “آموزش از راه دور” ی را توسعه داده اند که آموزش های لازم در زمینه هایی مانند استفاده از منابع الکترونیکی کتابخانه و جستجوی پایگاه های شبکه ای از طریق اینترانت و اینترنت را از طریق ارتباط تلفنی ارائه می دهند.</a:t>
            </a:r>
            <a:endParaRPr lang="en-US" dirty="0"/>
          </a:p>
        </p:txBody>
      </p:sp>
    </p:spTree>
    <p:extLst>
      <p:ext uri="{BB962C8B-B14F-4D97-AF65-F5344CB8AC3E}">
        <p14:creationId xmlns:p14="http://schemas.microsoft.com/office/powerpoint/2010/main" val="552160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دیجیتال شدن کتابخانه ها</a:t>
            </a:r>
            <a:r>
              <a:rPr lang="fa-IR" dirty="0"/>
              <a:t/>
            </a:r>
            <a:br>
              <a:rPr lang="fa-IR" dirty="0"/>
            </a:br>
            <a:endParaRPr lang="en-US" dirty="0"/>
          </a:p>
        </p:txBody>
      </p:sp>
      <p:sp>
        <p:nvSpPr>
          <p:cNvPr id="3" name="Content Placeholder 2"/>
          <p:cNvSpPr>
            <a:spLocks noGrp="1"/>
          </p:cNvSpPr>
          <p:nvPr>
            <p:ph idx="1"/>
          </p:nvPr>
        </p:nvSpPr>
        <p:spPr/>
        <p:txBody>
          <a:bodyPr>
            <a:normAutofit/>
          </a:bodyPr>
          <a:lstStyle/>
          <a:p>
            <a:pPr marL="0" indent="0" algn="r" rtl="1">
              <a:buNone/>
            </a:pPr>
            <a:r>
              <a:rPr lang="fa-IR" dirty="0"/>
              <a:t>پیشرفت </a:t>
            </a:r>
            <a:r>
              <a:rPr lang="fa-IR" dirty="0" smtClean="0"/>
              <a:t>فناوری </a:t>
            </a:r>
            <a:r>
              <a:rPr lang="fa-IR" dirty="0"/>
              <a:t>اطلاعات همواره بر خدمات کتابخانه‎ها و مراکز اطلاع‌رسانی تأثیرگذار بوده است. در این بین، کتابخانه‎های دانشگاهی به دلیل دارا بودن نقشی اساسی در آموزش، تحقیق و پژوهش، از جمله اولین مراکزی هستند که در معرض تغییر و تحولات قرار می‎گیرند. در این میان، همگام بودن با فناوریهای روز، از نخستین هدفهای این کتابخانه‎هاست</a:t>
            </a:r>
            <a:r>
              <a:rPr lang="fa-IR" dirty="0" smtClean="0"/>
              <a:t>.</a:t>
            </a:r>
            <a:endParaRPr lang="en-US" dirty="0" smtClean="0"/>
          </a:p>
        </p:txBody>
      </p:sp>
    </p:spTree>
    <p:extLst>
      <p:ext uri="{BB962C8B-B14F-4D97-AF65-F5344CB8AC3E}">
        <p14:creationId xmlns:p14="http://schemas.microsoft.com/office/powerpoint/2010/main" val="8486877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مهارتهای کتابداران در عرصه کتابخانه های دیجیتال </a:t>
            </a:r>
            <a:endParaRPr lang="en-US" b="1" dirty="0"/>
          </a:p>
        </p:txBody>
      </p:sp>
      <p:sp>
        <p:nvSpPr>
          <p:cNvPr id="3" name="Content Placeholder 2"/>
          <p:cNvSpPr>
            <a:spLocks noGrp="1"/>
          </p:cNvSpPr>
          <p:nvPr>
            <p:ph idx="1"/>
          </p:nvPr>
        </p:nvSpPr>
        <p:spPr/>
        <p:txBody>
          <a:bodyPr/>
          <a:lstStyle/>
          <a:p>
            <a:pPr algn="r" rtl="1"/>
            <a:r>
              <a:rPr lang="fa-IR" dirty="0"/>
              <a:t>کتابدارانی که دارای مجموعه‎ای از مهارتها، دانش و ویژگیهای خاص </a:t>
            </a:r>
            <a:r>
              <a:rPr lang="fa-IR" dirty="0" smtClean="0"/>
              <a:t>محیط های </a:t>
            </a:r>
            <a:r>
              <a:rPr lang="fa-IR" dirty="0"/>
              <a:t>دیجیتالی هستند، از مهم‌ترین عوامل مؤثربر کارایی کتابخانه‎های</a:t>
            </a:r>
            <a:r>
              <a:rPr lang="en-US" dirty="0"/>
              <a:t> </a:t>
            </a:r>
            <a:r>
              <a:rPr lang="fa-IR" dirty="0"/>
              <a:t>دیجیتال و تسهیل استفاده از منابع موجود در آنها به شمار می‎روند. با در نظر گرفتن خدمات و نیاز‎های کتابخانه‎های دیجیتال، مهارتهایی از قبیل </a:t>
            </a:r>
            <a:r>
              <a:rPr lang="fa-IR" b="1" dirty="0">
                <a:solidFill>
                  <a:schemeClr val="accent1">
                    <a:lumMod val="75000"/>
                  </a:schemeClr>
                </a:solidFill>
              </a:rPr>
              <a:t>«مهارت آموزشی»، «مهارت پژوهشی»، «مهارت مدیریتی»، «مهارت اطلاعاتی»، «مهارت اینترنتی»، «مهارت شخصیتی» و «مهارت رایانه‎ای» از جمله اصلی‎ترین مؤلفه‎هایی هستند که در صورت به‎کارگیری توسط کتابداران می‎توانند به ارتقای کیفیت آموزش کمک شایانی داشته باشند. </a:t>
            </a:r>
          </a:p>
          <a:p>
            <a:pPr algn="r" rtl="1"/>
            <a:endParaRPr lang="en-US" b="1" dirty="0">
              <a:solidFill>
                <a:schemeClr val="accent1">
                  <a:lumMod val="75000"/>
                </a:schemeClr>
              </a:solidFill>
            </a:endParaRPr>
          </a:p>
        </p:txBody>
      </p:sp>
    </p:spTree>
    <p:extLst>
      <p:ext uri="{BB962C8B-B14F-4D97-AF65-F5344CB8AC3E}">
        <p14:creationId xmlns:p14="http://schemas.microsoft.com/office/powerpoint/2010/main" val="3043077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مهارتهای کتابداران در عرصه کتابخانه های دیجیتال </a:t>
            </a:r>
            <a:endParaRPr lang="en-US" b="1" dirty="0"/>
          </a:p>
        </p:txBody>
      </p:sp>
      <p:sp>
        <p:nvSpPr>
          <p:cNvPr id="3" name="Content Placeholder 2"/>
          <p:cNvSpPr>
            <a:spLocks noGrp="1"/>
          </p:cNvSpPr>
          <p:nvPr>
            <p:ph idx="1"/>
          </p:nvPr>
        </p:nvSpPr>
        <p:spPr/>
        <p:txBody>
          <a:bodyPr/>
          <a:lstStyle/>
          <a:p>
            <a:pPr algn="r" rtl="1"/>
            <a:r>
              <a:rPr lang="fa-IR" dirty="0"/>
              <a:t>کتابداران دیجیتالی در کتابخانه‎های دانشگاهی با تکیه بر دانش کتابداری نظری و بهره‎مندی از توانمندیهای دیجیتال در عرصة عمل، می‎توانند به عنوان اصلی‎ترین عامل پیشبرد هدفهای آموزشی </a:t>
            </a:r>
            <a:r>
              <a:rPr lang="fa-IR" b="1" dirty="0">
                <a:solidFill>
                  <a:schemeClr val="accent1">
                    <a:lumMod val="75000"/>
                  </a:schemeClr>
                </a:solidFill>
              </a:rPr>
              <a:t>نقش میانجی </a:t>
            </a:r>
            <a:r>
              <a:rPr lang="fa-IR" dirty="0"/>
              <a:t>میان کاربران و مواد دیجیتال، خدمات ارائه دهند. </a:t>
            </a:r>
          </a:p>
          <a:p>
            <a:endParaRPr lang="en-US" dirty="0"/>
          </a:p>
        </p:txBody>
      </p:sp>
    </p:spTree>
    <p:extLst>
      <p:ext uri="{BB962C8B-B14F-4D97-AF65-F5344CB8AC3E}">
        <p14:creationId xmlns:p14="http://schemas.microsoft.com/office/powerpoint/2010/main" val="520329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«چگونه یک کتابدار دیجیتال بسازیم»</a:t>
            </a:r>
            <a:endParaRPr lang="en-US" b="1" dirty="0"/>
          </a:p>
        </p:txBody>
      </p:sp>
      <p:sp>
        <p:nvSpPr>
          <p:cNvPr id="3" name="Content Placeholder 2"/>
          <p:cNvSpPr>
            <a:spLocks noGrp="1"/>
          </p:cNvSpPr>
          <p:nvPr>
            <p:ph idx="1"/>
          </p:nvPr>
        </p:nvSpPr>
        <p:spPr/>
        <p:txBody>
          <a:bodyPr/>
          <a:lstStyle/>
          <a:p>
            <a:pPr algn="r" rtl="1"/>
            <a:r>
              <a:rPr lang="fa-IR" dirty="0" smtClean="0"/>
              <a:t>حضورکتابدار  </a:t>
            </a:r>
            <a:r>
              <a:rPr lang="fa-IR" dirty="0"/>
              <a:t>قدرتمند و با برنامه در فضای مجازی، شناسایی مخاطب و مخاطب سنجی، توسعه مجموعه منابع دیجیتال و دیجیتال سازی اسناد و مدارک و سایر محتواهای موجود در سازمان، هم از لحاظ حفظ و نگهداری، هم از لحاظ تسهیل در استفاده و هم از لحاظ همگامی با فناوری های روز، می تواند بسیار مهم و سودمند </a:t>
            </a:r>
            <a:r>
              <a:rPr lang="fa-IR" dirty="0" smtClean="0"/>
              <a:t> در امر آموزش با کیفیت در مراکر آموزشی </a:t>
            </a:r>
            <a:r>
              <a:rPr lang="fa-IR" dirty="0"/>
              <a:t>باشد . کتابخانه </a:t>
            </a:r>
            <a:r>
              <a:rPr lang="fa-IR" dirty="0" smtClean="0"/>
              <a:t>ها </a:t>
            </a:r>
            <a:r>
              <a:rPr lang="fa-IR" dirty="0"/>
              <a:t>در </a:t>
            </a:r>
            <a:r>
              <a:rPr lang="fa-IR" dirty="0" smtClean="0"/>
              <a:t>مراکز آموزشی  </a:t>
            </a:r>
            <a:r>
              <a:rPr lang="fa-IR" dirty="0"/>
              <a:t>به‌عنوان مرکز آموزش و یادگیری فعالیت </a:t>
            </a:r>
            <a:r>
              <a:rPr lang="fa-IR" dirty="0" smtClean="0"/>
              <a:t>می‌کنند </a:t>
            </a:r>
            <a:r>
              <a:rPr lang="fa-IR" dirty="0"/>
              <a:t>و با تأکید بر موارد زیر، برنامه آموزشی را به محتوای برنامه درسی پیوند می‌دهد</a:t>
            </a:r>
            <a:r>
              <a:rPr lang="fa-IR" dirty="0" smtClean="0"/>
              <a:t>:</a:t>
            </a:r>
          </a:p>
        </p:txBody>
      </p:sp>
    </p:spTree>
    <p:extLst>
      <p:ext uri="{BB962C8B-B14F-4D97-AF65-F5344CB8AC3E}">
        <p14:creationId xmlns:p14="http://schemas.microsoft.com/office/powerpoint/2010/main" val="36581788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ماموریت های آموزش عالی </a:t>
            </a:r>
            <a:endParaRPr lang="en-US" b="1" dirty="0"/>
          </a:p>
        </p:txBody>
      </p:sp>
      <p:sp>
        <p:nvSpPr>
          <p:cNvPr id="3" name="Content Placeholder 2"/>
          <p:cNvSpPr>
            <a:spLocks noGrp="1"/>
          </p:cNvSpPr>
          <p:nvPr>
            <p:ph idx="1"/>
          </p:nvPr>
        </p:nvSpPr>
        <p:spPr/>
        <p:txBody>
          <a:bodyPr/>
          <a:lstStyle/>
          <a:p>
            <a:pPr marL="0" indent="0" algn="r" rtl="1">
              <a:buNone/>
            </a:pPr>
            <a:r>
              <a:rPr lang="fa-IR" dirty="0"/>
              <a:t>آموزش عالی، یکی از ارکان مهم توسعه کشورها در ابعاد مختلف </a:t>
            </a:r>
            <a:r>
              <a:rPr lang="fa-IR" dirty="0" smtClean="0"/>
              <a:t>به شمار </a:t>
            </a:r>
            <a:r>
              <a:rPr lang="fa-IR" dirty="0"/>
              <a:t>میآید. سه مأموریت </a:t>
            </a:r>
            <a:r>
              <a:rPr lang="fa-IR" dirty="0" smtClean="0"/>
              <a:t>اصلی</a:t>
            </a:r>
          </a:p>
          <a:p>
            <a:pPr marL="514350" indent="-514350" algn="r" rtl="1">
              <a:buFont typeface="+mj-lt"/>
              <a:buAutoNum type="arabicPeriod"/>
            </a:pPr>
            <a:r>
              <a:rPr lang="fa-IR" dirty="0" smtClean="0"/>
              <a:t> </a:t>
            </a:r>
            <a:r>
              <a:rPr lang="fa-IR" dirty="0"/>
              <a:t>تولید دانش از طریق </a:t>
            </a:r>
            <a:r>
              <a:rPr lang="fa-IR" dirty="0" smtClean="0"/>
              <a:t>پژوهش</a:t>
            </a:r>
          </a:p>
          <a:p>
            <a:pPr marL="514350" indent="-514350" algn="r" rtl="1">
              <a:buFont typeface="+mj-lt"/>
              <a:buAutoNum type="arabicPeriod"/>
            </a:pPr>
            <a:r>
              <a:rPr lang="fa-IR" dirty="0" smtClean="0"/>
              <a:t> </a:t>
            </a:r>
            <a:r>
              <a:rPr lang="fa-IR" dirty="0"/>
              <a:t>اشاعه دانش از طریق آموزش </a:t>
            </a:r>
            <a:endParaRPr lang="fa-IR" dirty="0" smtClean="0"/>
          </a:p>
          <a:p>
            <a:pPr marL="514350" indent="-514350" algn="r" rtl="1">
              <a:buFont typeface="+mj-lt"/>
              <a:buAutoNum type="arabicPeriod"/>
            </a:pPr>
            <a:r>
              <a:rPr lang="fa-IR" dirty="0" smtClean="0"/>
              <a:t>بکارگیری </a:t>
            </a:r>
            <a:r>
              <a:rPr lang="fa-IR" dirty="0"/>
              <a:t>دانش از طریق ارائه خدمات اجتماعی </a:t>
            </a:r>
            <a:endParaRPr lang="fa-IR" dirty="0" smtClean="0"/>
          </a:p>
          <a:p>
            <a:pPr marL="0" indent="0" algn="r" rtl="1">
              <a:buNone/>
            </a:pPr>
            <a:r>
              <a:rPr lang="fa-IR" dirty="0" smtClean="0"/>
              <a:t>به عنوان </a:t>
            </a:r>
            <a:r>
              <a:rPr lang="fa-IR" dirty="0"/>
              <a:t>کارکردهای اصلی آموزش عالی در نظر گرفته میشود. که هر </a:t>
            </a:r>
            <a:r>
              <a:rPr lang="fa-IR" dirty="0" smtClean="0"/>
              <a:t>جامعه ای </a:t>
            </a:r>
            <a:r>
              <a:rPr lang="fa-IR" dirty="0"/>
              <a:t>در چارچوب ویژگیهای فرهنگی و شرایط و الزامات خود در پی دستیابی به آن اهداف و کارکردها در سطح مطلوب است</a:t>
            </a:r>
            <a:endParaRPr lang="en-US" dirty="0"/>
          </a:p>
        </p:txBody>
      </p:sp>
    </p:spTree>
    <p:extLst>
      <p:ext uri="{BB962C8B-B14F-4D97-AF65-F5344CB8AC3E}">
        <p14:creationId xmlns:p14="http://schemas.microsoft.com/office/powerpoint/2010/main" val="3510764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fa-IR" dirty="0" smtClean="0"/>
              <a:t>در </a:t>
            </a:r>
            <a:r>
              <a:rPr lang="fa-IR" dirty="0"/>
              <a:t>آموزش </a:t>
            </a:r>
            <a:r>
              <a:rPr lang="fa-IR" dirty="0" smtClean="0"/>
              <a:t>عالی نوین </a:t>
            </a:r>
            <a:r>
              <a:rPr lang="fa-IR" dirty="0"/>
              <a:t>که حرکت از </a:t>
            </a:r>
            <a:r>
              <a:rPr lang="fa-IR" dirty="0" smtClean="0"/>
              <a:t>«استادمحوری</a:t>
            </a:r>
            <a:r>
              <a:rPr lang="fa-IR" dirty="0"/>
              <a:t>» به سوی «</a:t>
            </a:r>
            <a:r>
              <a:rPr lang="fa-IR" dirty="0" smtClean="0"/>
              <a:t>دانشجو محوری</a:t>
            </a:r>
            <a:r>
              <a:rPr lang="fa-IR" dirty="0"/>
              <a:t>» آغاز شده، تأکید بر آموزش براساس پرسش و پژوهش است. در چنین شرایطی آموزش مهارت های سواد اطلاعاتی به </a:t>
            </a:r>
            <a:r>
              <a:rPr lang="fa-IR" dirty="0" smtClean="0"/>
              <a:t>دانشجویان ضرورت </a:t>
            </a:r>
            <a:r>
              <a:rPr lang="fa-IR" dirty="0"/>
              <a:t>دارد و کتابخانه های </a:t>
            </a:r>
            <a:r>
              <a:rPr lang="fa-IR" dirty="0" smtClean="0"/>
              <a:t>دانشگاهی  </a:t>
            </a:r>
            <a:r>
              <a:rPr lang="fa-IR" dirty="0"/>
              <a:t>اصلی ترین ابزار برای کسب موفقیت و رسیدن به هدف های آموزشی هستند</a:t>
            </a:r>
            <a:r>
              <a:rPr lang="fa-IR" dirty="0" smtClean="0"/>
              <a:t>.</a:t>
            </a:r>
          </a:p>
          <a:p>
            <a:pPr marL="0" indent="0" algn="r" rtl="1">
              <a:buNone/>
            </a:pPr>
            <a:r>
              <a:rPr lang="fa-IR" dirty="0" smtClean="0"/>
              <a:t> </a:t>
            </a:r>
            <a:r>
              <a:rPr lang="fa-IR" dirty="0"/>
              <a:t>هدف آموزش </a:t>
            </a:r>
            <a:r>
              <a:rPr lang="fa-IR" dirty="0" smtClean="0"/>
              <a:t>غنا </a:t>
            </a:r>
            <a:r>
              <a:rPr lang="fa-IR" dirty="0"/>
              <a:t>بخشیدن به زندگی انسان و گسترده نمودن افق ذهنی اوست ، کتابداران و کتابخانه های </a:t>
            </a:r>
            <a:r>
              <a:rPr lang="fa-IR" dirty="0" smtClean="0"/>
              <a:t>دانشگاهی  </a:t>
            </a:r>
            <a:r>
              <a:rPr lang="fa-IR" dirty="0"/>
              <a:t>مانند اهرمی در تحقق و پیشرفت این هدف عمل می کنند.</a:t>
            </a:r>
            <a:endParaRPr lang="en-US" dirty="0"/>
          </a:p>
        </p:txBody>
      </p:sp>
    </p:spTree>
    <p:extLst>
      <p:ext uri="{BB962C8B-B14F-4D97-AF65-F5344CB8AC3E}">
        <p14:creationId xmlns:p14="http://schemas.microsoft.com/office/powerpoint/2010/main" val="478230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الف( </a:t>
            </a:r>
            <a:r>
              <a:rPr lang="fa-IR" b="1" dirty="0"/>
              <a:t>مهارتهای </a:t>
            </a:r>
            <a:r>
              <a:rPr lang="fa-IR" b="1" dirty="0" smtClean="0"/>
              <a:t>آموزشی)</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5497113"/>
              </p:ext>
            </p:extLst>
          </p:nvPr>
        </p:nvGraphicFramePr>
        <p:xfrm>
          <a:off x="1728651" y="1972489"/>
          <a:ext cx="8251168" cy="3683730"/>
        </p:xfrm>
        <a:graphic>
          <a:graphicData uri="http://schemas.openxmlformats.org/drawingml/2006/table">
            <a:tbl>
              <a:tblPr rtl="1"/>
              <a:tblGrid>
                <a:gridCol w="583416">
                  <a:extLst>
                    <a:ext uri="{9D8B030D-6E8A-4147-A177-3AD203B41FA5}">
                      <a16:colId xmlns:a16="http://schemas.microsoft.com/office/drawing/2014/main" val="1171988221"/>
                    </a:ext>
                  </a:extLst>
                </a:gridCol>
                <a:gridCol w="7667752">
                  <a:extLst>
                    <a:ext uri="{9D8B030D-6E8A-4147-A177-3AD203B41FA5}">
                      <a16:colId xmlns:a16="http://schemas.microsoft.com/office/drawing/2014/main" val="3895997507"/>
                    </a:ext>
                  </a:extLst>
                </a:gridCol>
              </a:tblGrid>
              <a:tr h="736746">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b="1" dirty="0">
                          <a:effectLst/>
                        </a:rPr>
                        <a:t>آموزش و یادگیری مداوم</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47976586"/>
                  </a:ext>
                </a:extLst>
              </a:tr>
              <a:tr h="736746">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b="1" dirty="0">
                          <a:effectLst/>
                        </a:rPr>
                        <a:t>راهنمایی و آموزش کاربران</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646058523"/>
                  </a:ext>
                </a:extLst>
              </a:tr>
              <a:tr h="736746">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b="1">
                          <a:effectLst/>
                        </a:rPr>
                        <a:t>توانایی یادگیری سریع مباحث نوین</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021174146"/>
                  </a:ext>
                </a:extLst>
              </a:tr>
              <a:tr h="736746">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b="1" dirty="0">
                          <a:effectLst/>
                        </a:rPr>
                        <a:t>به کارگیری </a:t>
                      </a:r>
                      <a:r>
                        <a:rPr lang="fa-IR" sz="2400" b="1" dirty="0" smtClean="0">
                          <a:effectLst/>
                        </a:rPr>
                        <a:t>مصاحبه </a:t>
                      </a:r>
                      <a:r>
                        <a:rPr lang="fa-IR" sz="2400" b="1" dirty="0">
                          <a:effectLst/>
                        </a:rPr>
                        <a:t>مرجع در ارائه خدمات به کاربران دیجیتال</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463431796"/>
                  </a:ext>
                </a:extLst>
              </a:tr>
              <a:tr h="736746">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b="1" dirty="0">
                          <a:effectLst/>
                        </a:rPr>
                        <a:t>آموزش مهارتهای سواد اطلاعاتی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151928054"/>
                  </a:ext>
                </a:extLst>
              </a:tr>
            </a:tbl>
          </a:graphicData>
        </a:graphic>
      </p:graphicFrame>
    </p:spTree>
    <p:extLst>
      <p:ext uri="{BB962C8B-B14F-4D97-AF65-F5344CB8AC3E}">
        <p14:creationId xmlns:p14="http://schemas.microsoft.com/office/powerpoint/2010/main" val="15498648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ب) مهارتهای پژوهشی</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0921017"/>
              </p:ext>
            </p:extLst>
          </p:nvPr>
        </p:nvGraphicFramePr>
        <p:xfrm>
          <a:off x="2212181" y="1690689"/>
          <a:ext cx="7767638" cy="4435790"/>
        </p:xfrm>
        <a:graphic>
          <a:graphicData uri="http://schemas.openxmlformats.org/drawingml/2006/table">
            <a:tbl>
              <a:tblPr rtl="1"/>
              <a:tblGrid>
                <a:gridCol w="549227">
                  <a:extLst>
                    <a:ext uri="{9D8B030D-6E8A-4147-A177-3AD203B41FA5}">
                      <a16:colId xmlns:a16="http://schemas.microsoft.com/office/drawing/2014/main" val="1125599897"/>
                    </a:ext>
                  </a:extLst>
                </a:gridCol>
                <a:gridCol w="7218411">
                  <a:extLst>
                    <a:ext uri="{9D8B030D-6E8A-4147-A177-3AD203B41FA5}">
                      <a16:colId xmlns:a16="http://schemas.microsoft.com/office/drawing/2014/main" val="1784621253"/>
                    </a:ext>
                  </a:extLst>
                </a:gridCol>
              </a:tblGrid>
              <a:tr h="887158">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b="1">
                          <a:effectLst/>
                        </a:rPr>
                        <a:t>آشنایی با انواع پژوهش (پژوهش عملیاتی، اقدام پژوهی، امکان‎سنجی)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936003876"/>
                  </a:ext>
                </a:extLst>
              </a:tr>
              <a:tr h="887158">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b="1">
                          <a:effectLst/>
                        </a:rPr>
                        <a:t>داشتن مهارتهای سواد اطلاعاتی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265191942"/>
                  </a:ext>
                </a:extLst>
              </a:tr>
              <a:tr h="887158">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b="1">
                          <a:effectLst/>
                        </a:rPr>
                        <a:t>آشنایی با فرایند پژوهش</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26374926"/>
                  </a:ext>
                </a:extLst>
              </a:tr>
              <a:tr h="887158">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b="1">
                          <a:effectLst/>
                        </a:rPr>
                        <a:t>آشنایی با پژوهشهای کمّی الکترونیکی (وب‎سنجی، مطالعات اینترنتی و...)</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34264285"/>
                  </a:ext>
                </a:extLst>
              </a:tr>
              <a:tr h="887158">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b="1" dirty="0">
                          <a:effectLst/>
                        </a:rPr>
                        <a:t>توانایی تحلیل آماری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688952844"/>
                  </a:ext>
                </a:extLst>
              </a:tr>
            </a:tbl>
          </a:graphicData>
        </a:graphic>
      </p:graphicFrame>
    </p:spTree>
    <p:extLst>
      <p:ext uri="{BB962C8B-B14F-4D97-AF65-F5344CB8AC3E}">
        <p14:creationId xmlns:p14="http://schemas.microsoft.com/office/powerpoint/2010/main" val="39234812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ج) مهارتهای مدیریتی</a:t>
            </a:r>
            <a:br>
              <a:rPr lang="fa-I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6721532"/>
              </p:ext>
            </p:extLst>
          </p:nvPr>
        </p:nvGraphicFramePr>
        <p:xfrm>
          <a:off x="1977049" y="1408317"/>
          <a:ext cx="7767638" cy="4663440"/>
        </p:xfrm>
        <a:graphic>
          <a:graphicData uri="http://schemas.openxmlformats.org/drawingml/2006/table">
            <a:tbl>
              <a:tblPr rtl="1"/>
              <a:tblGrid>
                <a:gridCol w="549227">
                  <a:extLst>
                    <a:ext uri="{9D8B030D-6E8A-4147-A177-3AD203B41FA5}">
                      <a16:colId xmlns:a16="http://schemas.microsoft.com/office/drawing/2014/main" val="75639114"/>
                    </a:ext>
                  </a:extLst>
                </a:gridCol>
                <a:gridCol w="7218411">
                  <a:extLst>
                    <a:ext uri="{9D8B030D-6E8A-4147-A177-3AD203B41FA5}">
                      <a16:colId xmlns:a16="http://schemas.microsoft.com/office/drawing/2014/main" val="1970069029"/>
                    </a:ext>
                  </a:extLst>
                </a:gridCol>
              </a:tblGrid>
              <a:tr h="0">
                <a:tc gridSpan="2">
                  <a:txBody>
                    <a:bodyPr/>
                    <a:lstStyle/>
                    <a:p>
                      <a:pPr algn="r" rtl="1"/>
                      <a:endParaRPr lang="fa-IR" dirty="0">
                        <a:effectLst/>
                      </a:endParaRPr>
                    </a:p>
                  </a:txBody>
                  <a:tcPr marL="0" marR="0" marT="0" marB="0" anchor="ctr">
                    <a:lnL>
                      <a:noFill/>
                    </a:lnL>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1516322878"/>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شناخت اصول و قواعد مدیریت</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429781"/>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توانایی تشخیص اولویتهای سازمانی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82568161"/>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برنامه‎ریزی راهبردی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49169117"/>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سنجش و ارزیابی عملکرد خدمات کتابخانه</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10751690"/>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به کارگیری و پیاده‎سازی انواع فناوری‎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436348376"/>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مدیریت منابع انسانی و مالی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92212665"/>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بازاریابی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94278971"/>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مدیریت زمان</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251475986"/>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مدیریت بحران</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27656739"/>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مدیریت مجموعه‎های دیجیتال</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14388984"/>
                  </a:ext>
                </a:extLst>
              </a:tr>
              <a:tr h="0">
                <a:tc>
                  <a:txBody>
                    <a:bodyPr/>
                    <a:lstStyle/>
                    <a:p>
                      <a:pPr algn="r" rtl="1"/>
                      <a:endParaRPr lang="en-US">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a:effectLst/>
                        </a:rPr>
                        <a:t>مدیریت محیطهای مجازی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36310667"/>
                  </a:ext>
                </a:extLst>
              </a:tr>
              <a:tr h="0">
                <a:tc>
                  <a:txBody>
                    <a:bodyPr/>
                    <a:lstStyle/>
                    <a:p>
                      <a:pPr algn="r" rtl="1"/>
                      <a:endParaRPr lang="en-US"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400" dirty="0">
                          <a:effectLst/>
                        </a:rPr>
                        <a:t>مدیریت حقوق/ قوانین حق مؤلف</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345033445"/>
                  </a:ext>
                </a:extLst>
              </a:tr>
            </a:tbl>
          </a:graphicData>
        </a:graphic>
      </p:graphicFrame>
    </p:spTree>
    <p:extLst>
      <p:ext uri="{BB962C8B-B14F-4D97-AF65-F5344CB8AC3E}">
        <p14:creationId xmlns:p14="http://schemas.microsoft.com/office/powerpoint/2010/main" val="1450214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د) مهارتهای اطلاعاتی</a:t>
            </a:r>
            <a:r>
              <a:rPr lang="fa-IR" dirty="0"/>
              <a:t/>
            </a:r>
            <a:br>
              <a:rPr lang="fa-I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720900"/>
              </p:ext>
            </p:extLst>
          </p:nvPr>
        </p:nvGraphicFramePr>
        <p:xfrm>
          <a:off x="1676399" y="1238500"/>
          <a:ext cx="8185854" cy="5120640"/>
        </p:xfrm>
        <a:graphic>
          <a:graphicData uri="http://schemas.openxmlformats.org/drawingml/2006/table">
            <a:tbl>
              <a:tblPr rtl="1"/>
              <a:tblGrid>
                <a:gridCol w="578798">
                  <a:extLst>
                    <a:ext uri="{9D8B030D-6E8A-4147-A177-3AD203B41FA5}">
                      <a16:colId xmlns:a16="http://schemas.microsoft.com/office/drawing/2014/main" val="3488395001"/>
                    </a:ext>
                  </a:extLst>
                </a:gridCol>
                <a:gridCol w="7607056">
                  <a:extLst>
                    <a:ext uri="{9D8B030D-6E8A-4147-A177-3AD203B41FA5}">
                      <a16:colId xmlns:a16="http://schemas.microsoft.com/office/drawing/2014/main" val="809643375"/>
                    </a:ext>
                  </a:extLst>
                </a:gridCol>
              </a:tblGrid>
              <a:tr h="0">
                <a:tc gridSpan="2">
                  <a:txBody>
                    <a:bodyPr/>
                    <a:lstStyle/>
                    <a:p>
                      <a:pPr algn="r" rtl="1"/>
                      <a:endParaRPr lang="fa-IR" sz="2800" dirty="0">
                        <a:effectLst/>
                      </a:endParaRPr>
                    </a:p>
                  </a:txBody>
                  <a:tcPr marL="0" marR="0" marT="0" marB="0" anchor="ctr">
                    <a:lnL>
                      <a:noFill/>
                    </a:lnL>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776446778"/>
                  </a:ext>
                </a:extLst>
              </a:tr>
              <a:tr h="0">
                <a:tc>
                  <a:txBody>
                    <a:bodyPr/>
                    <a:lstStyle/>
                    <a:p>
                      <a:pPr algn="r" rtl="1"/>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a:effectLst/>
                        </a:rPr>
                        <a:t>سازماندهی اطلاعات</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762510464"/>
                  </a:ext>
                </a:extLst>
              </a:tr>
              <a:tr h="0">
                <a:tc>
                  <a:txBody>
                    <a:bodyPr/>
                    <a:lstStyle/>
                    <a:p>
                      <a:pPr algn="r" rtl="1"/>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آشنایی با تحلیل، تفسیر و تبدیل اطلاعات</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7205612"/>
                  </a:ext>
                </a:extLst>
              </a:tr>
              <a:tr h="0">
                <a:tc>
                  <a:txBody>
                    <a:bodyPr/>
                    <a:lstStyle/>
                    <a:p>
                      <a:pPr algn="r" rtl="1"/>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آشنایی با فنون تولید مدارک، فایلها و فرمتهای دیجیتال مثل </a:t>
                      </a:r>
                      <a:r>
                        <a:rPr lang="en-US" sz="2800" dirty="0">
                          <a:effectLst/>
                        </a:rPr>
                        <a:t>doc، pdf </a:t>
                      </a:r>
                      <a:r>
                        <a:rPr lang="fa-IR" sz="2800" dirty="0">
                          <a:effectLst/>
                        </a:rPr>
                        <a:t>و...</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97402889"/>
                  </a:ext>
                </a:extLst>
              </a:tr>
              <a:tr h="0">
                <a:tc>
                  <a:txBody>
                    <a:bodyPr/>
                    <a:lstStyle/>
                    <a:p>
                      <a:pPr algn="r" rtl="1"/>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حفاظت دیجیتالی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106592430"/>
                  </a:ext>
                </a:extLst>
              </a:tr>
              <a:tr h="0">
                <a:tc>
                  <a:txBody>
                    <a:bodyPr/>
                    <a:lstStyle/>
                    <a:p>
                      <a:pPr algn="r" rtl="1"/>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چکیده‎نویسی و نمایه‎سازی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731187996"/>
                  </a:ext>
                </a:extLst>
              </a:tr>
              <a:tr h="0">
                <a:tc>
                  <a:txBody>
                    <a:bodyPr/>
                    <a:lstStyle/>
                    <a:p>
                      <a:pPr algn="r" rtl="1"/>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مهارتِ استفاده از فناوریهای اطلاعاتی جهت دسترسی آزاد به اطلاعات</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2479349"/>
                  </a:ext>
                </a:extLst>
              </a:tr>
              <a:tr h="0">
                <a:tc>
                  <a:txBody>
                    <a:bodyPr/>
                    <a:lstStyle/>
                    <a:p>
                      <a:pPr algn="r" rtl="1"/>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داشتن ارتباطات علمی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903209758"/>
                  </a:ext>
                </a:extLst>
              </a:tr>
              <a:tr h="0">
                <a:tc>
                  <a:txBody>
                    <a:bodyPr/>
                    <a:lstStyle/>
                    <a:p>
                      <a:pPr algn="r" rtl="1"/>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آشنایی با دبیزش (مهارت در دسترسی، سازماندهی و </a:t>
                      </a:r>
                      <a:r>
                        <a:rPr lang="fa-IR" sz="2800" dirty="0" smtClean="0">
                          <a:effectLst/>
                        </a:rPr>
                        <a:t>اشاعه </a:t>
                      </a:r>
                      <a:r>
                        <a:rPr lang="fa-IR" sz="2800" dirty="0">
                          <a:effectLst/>
                        </a:rPr>
                        <a:t>منابع دیجیتالی)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343814472"/>
                  </a:ext>
                </a:extLst>
              </a:tr>
            </a:tbl>
          </a:graphicData>
        </a:graphic>
      </p:graphicFrame>
    </p:spTree>
    <p:extLst>
      <p:ext uri="{BB962C8B-B14F-4D97-AF65-F5344CB8AC3E}">
        <p14:creationId xmlns:p14="http://schemas.microsoft.com/office/powerpoint/2010/main" val="33084835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ه‍ ) مهارتهای اینترنتی</a:t>
            </a:r>
            <a:r>
              <a:rPr lang="fa-IR" dirty="0"/>
              <a:t/>
            </a:r>
            <a:br>
              <a:rPr lang="fa-I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3076203"/>
              </p:ext>
            </p:extLst>
          </p:nvPr>
        </p:nvGraphicFramePr>
        <p:xfrm>
          <a:off x="2460376" y="1690688"/>
          <a:ext cx="7767638" cy="4023360"/>
        </p:xfrm>
        <a:graphic>
          <a:graphicData uri="http://schemas.openxmlformats.org/drawingml/2006/table">
            <a:tbl>
              <a:tblPr rtl="1"/>
              <a:tblGrid>
                <a:gridCol w="549227">
                  <a:extLst>
                    <a:ext uri="{9D8B030D-6E8A-4147-A177-3AD203B41FA5}">
                      <a16:colId xmlns:a16="http://schemas.microsoft.com/office/drawing/2014/main" val="4134245624"/>
                    </a:ext>
                  </a:extLst>
                </a:gridCol>
                <a:gridCol w="7218411">
                  <a:extLst>
                    <a:ext uri="{9D8B030D-6E8A-4147-A177-3AD203B41FA5}">
                      <a16:colId xmlns:a16="http://schemas.microsoft.com/office/drawing/2014/main" val="1529879959"/>
                    </a:ext>
                  </a:extLst>
                </a:gridCol>
              </a:tblGrid>
              <a:tr h="0">
                <a:tc gridSpan="2">
                  <a:txBody>
                    <a:bodyPr/>
                    <a:lstStyle/>
                    <a:p>
                      <a:pPr marL="342900" indent="-342900" algn="r" rtl="1">
                        <a:buFont typeface="Wingdings" panose="05000000000000000000" pitchFamily="2" charset="2"/>
                        <a:buChar char="v"/>
                      </a:pPr>
                      <a:endParaRPr lang="fa-IR" sz="2400" dirty="0">
                        <a:effectLst/>
                      </a:endParaRPr>
                    </a:p>
                  </a:txBody>
                  <a:tcPr marL="0" marR="0" marT="0" marB="0" anchor="ctr">
                    <a:lnL>
                      <a:noFill/>
                    </a:lnL>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3882547554"/>
                  </a:ext>
                </a:extLst>
              </a:tr>
              <a:tr h="0">
                <a:tc>
                  <a:txBody>
                    <a:bodyPr/>
                    <a:lstStyle/>
                    <a:p>
                      <a:pPr marL="342900" indent="-342900" algn="r" rtl="1">
                        <a:buFont typeface="Wingdings" panose="05000000000000000000" pitchFamily="2" charset="2"/>
                        <a:buChar char="v"/>
                      </a:pPr>
                      <a:endParaRPr lang="en-US" sz="2400" dirty="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آشنایی با اینترنت</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92898164"/>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dirty="0">
                          <a:effectLst/>
                        </a:rPr>
                        <a:t>آشنایی با وب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61564698"/>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آشنایی با ماهیت و انواع کتابخانه‎های دیجیتال</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631600554"/>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آشنایی با منابع الکترونیک مانند </a:t>
                      </a:r>
                      <a:r>
                        <a:rPr lang="en-US" sz="2400">
                          <a:effectLst/>
                        </a:rPr>
                        <a:t>e-book, e- journal </a:t>
                      </a:r>
                      <a:r>
                        <a:rPr lang="fa-IR" sz="2400">
                          <a:effectLst/>
                        </a:rPr>
                        <a:t>و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140976608"/>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مهارت در ارائه خدمات مبتنی بر وب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505415434"/>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آشنایی با ابزار‎های جستجوی وب</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366485918"/>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آشنایی با پایگاه‌های اطلاعاتی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697413606"/>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طراحی وب سایت</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554459355"/>
                  </a:ext>
                </a:extLst>
              </a:tr>
              <a:tr h="0">
                <a:tc>
                  <a:txBody>
                    <a:bodyPr/>
                    <a:lstStyle/>
                    <a:p>
                      <a:pPr marL="342900" indent="-342900" algn="r" rtl="1">
                        <a:buFont typeface="Wingdings" panose="05000000000000000000" pitchFamily="2" charset="2"/>
                        <a:buChar char="v"/>
                      </a:pPr>
                      <a:endParaRPr lang="en-US" sz="240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a:effectLst/>
                        </a:rPr>
                        <a:t>طراحی پرتال (درگاه)</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523301562"/>
                  </a:ext>
                </a:extLst>
              </a:tr>
              <a:tr h="0">
                <a:tc>
                  <a:txBody>
                    <a:bodyPr/>
                    <a:lstStyle/>
                    <a:p>
                      <a:pPr marL="342900" indent="-342900" algn="r" rtl="1">
                        <a:buFont typeface="Wingdings" panose="05000000000000000000" pitchFamily="2" charset="2"/>
                        <a:buChar char="v"/>
                      </a:pPr>
                      <a:endParaRPr lang="en-US" sz="2400" dirty="0">
                        <a:effectLst/>
                      </a:endParaRPr>
                    </a:p>
                  </a:txBody>
                  <a:tcPr marL="0" marR="0" marT="0" marB="0" anchor="ctr">
                    <a:lnL>
                      <a:noFill/>
                    </a:lnL>
                    <a:lnR>
                      <a:noFill/>
                    </a:lnR>
                    <a:lnT>
                      <a:noFill/>
                    </a:lnT>
                    <a:lnB>
                      <a:noFill/>
                    </a:lnB>
                    <a:solidFill>
                      <a:srgbClr val="FFFFFF"/>
                    </a:solidFill>
                  </a:tcPr>
                </a:tc>
                <a:tc>
                  <a:txBody>
                    <a:bodyPr/>
                    <a:lstStyle/>
                    <a:p>
                      <a:pPr marL="342900" indent="-342900" algn="r" rtl="1">
                        <a:buFont typeface="Wingdings" panose="05000000000000000000" pitchFamily="2" charset="2"/>
                        <a:buChar char="v"/>
                      </a:pPr>
                      <a:r>
                        <a:rPr lang="fa-IR" sz="2400" dirty="0">
                          <a:effectLst/>
                        </a:rPr>
                        <a:t>آشنایی با پادکست، </a:t>
                      </a:r>
                      <a:r>
                        <a:rPr lang="en-US" sz="2400" dirty="0">
                          <a:effectLst/>
                        </a:rPr>
                        <a:t>RSS </a:t>
                      </a:r>
                      <a:r>
                        <a:rPr lang="fa-IR" sz="2400" dirty="0">
                          <a:effectLst/>
                        </a:rPr>
                        <a:t>و شبکه‎های اجتماعی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976661521"/>
                  </a:ext>
                </a:extLst>
              </a:tr>
            </a:tbl>
          </a:graphicData>
        </a:graphic>
      </p:graphicFrame>
    </p:spTree>
    <p:extLst>
      <p:ext uri="{BB962C8B-B14F-4D97-AF65-F5344CB8AC3E}">
        <p14:creationId xmlns:p14="http://schemas.microsoft.com/office/powerpoint/2010/main" val="16301842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و) مهارتهای شخصیتی</a:t>
            </a:r>
            <a:r>
              <a:rPr lang="fa-IR" dirty="0"/>
              <a:t/>
            </a:r>
            <a:br>
              <a:rPr lang="fa-I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2979947"/>
              </p:ext>
            </p:extLst>
          </p:nvPr>
        </p:nvGraphicFramePr>
        <p:xfrm>
          <a:off x="2016238" y="1027906"/>
          <a:ext cx="7767638" cy="5547360"/>
        </p:xfrm>
        <a:graphic>
          <a:graphicData uri="http://schemas.openxmlformats.org/drawingml/2006/table">
            <a:tbl>
              <a:tblPr rtl="1"/>
              <a:tblGrid>
                <a:gridCol w="549227">
                  <a:extLst>
                    <a:ext uri="{9D8B030D-6E8A-4147-A177-3AD203B41FA5}">
                      <a16:colId xmlns:a16="http://schemas.microsoft.com/office/drawing/2014/main" val="4058789952"/>
                    </a:ext>
                  </a:extLst>
                </a:gridCol>
                <a:gridCol w="7218411">
                  <a:extLst>
                    <a:ext uri="{9D8B030D-6E8A-4147-A177-3AD203B41FA5}">
                      <a16:colId xmlns:a16="http://schemas.microsoft.com/office/drawing/2014/main" val="3352728896"/>
                    </a:ext>
                  </a:extLst>
                </a:gridCol>
              </a:tblGrid>
              <a:tr h="0">
                <a:tc gridSpan="2">
                  <a:txBody>
                    <a:bodyPr/>
                    <a:lstStyle/>
                    <a:p>
                      <a:pPr marL="285750" indent="-285750" algn="r" rtl="1">
                        <a:buFont typeface="Wingdings" panose="05000000000000000000" pitchFamily="2" charset="2"/>
                        <a:buChar char="v"/>
                      </a:pPr>
                      <a:endParaRPr lang="fa-IR" sz="2800" dirty="0">
                        <a:effectLst/>
                      </a:endParaRPr>
                    </a:p>
                  </a:txBody>
                  <a:tcPr marL="0" marR="0" marT="0" marB="0" anchor="ctr">
                    <a:lnL>
                      <a:noFill/>
                    </a:lnL>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33663851"/>
                  </a:ext>
                </a:extLst>
              </a:tr>
              <a:tr h="0">
                <a:tc>
                  <a:txBody>
                    <a:bodyPr/>
                    <a:lstStyle/>
                    <a:p>
                      <a:pPr marL="285750" indent="-285750" algn="r" rtl="1">
                        <a:buFont typeface="Wingdings" panose="05000000000000000000" pitchFamily="2" charset="2"/>
                        <a:buChar char="v"/>
                      </a:pPr>
                      <a:endParaRPr lang="en-US" sz="2800"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a:effectLst/>
                        </a:rPr>
                        <a:t>انعطاف‌پذیری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007864862"/>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a:effectLst/>
                        </a:rPr>
                        <a:t>داشتن قدرت تفکر تحلیلی و انتقادی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60419348"/>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dirty="0">
                          <a:effectLst/>
                        </a:rPr>
                        <a:t>داشتن </a:t>
                      </a:r>
                      <a:r>
                        <a:rPr lang="fa-IR" sz="2800" dirty="0" smtClean="0">
                          <a:effectLst/>
                        </a:rPr>
                        <a:t>قوه ابتکار</a:t>
                      </a:r>
                      <a:endParaRPr lang="fa-IR" sz="2800" dirty="0">
                        <a:effectLst/>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41552335"/>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a:effectLst/>
                        </a:rPr>
                        <a:t>کنجکاوی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101169686"/>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a:effectLst/>
                        </a:rPr>
                        <a:t>تمایل طبیعی به خطر‎پذیری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978020326"/>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dirty="0">
                          <a:effectLst/>
                        </a:rPr>
                        <a:t>ظرفیت و توانایی انجام امور به طور مستقل</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70028081"/>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a:effectLst/>
                        </a:rPr>
                        <a:t>پذیرش تغییرات و استفاده از آن به عنوان فرصتی برای پیشرفت</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61975673"/>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a:effectLst/>
                        </a:rPr>
                        <a:t>احترام به اخلاق حرفه‎ای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363642766"/>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dirty="0">
                          <a:effectLst/>
                        </a:rPr>
                        <a:t>داشتن </a:t>
                      </a:r>
                      <a:r>
                        <a:rPr lang="fa-IR" sz="2800" dirty="0" smtClean="0">
                          <a:effectLst/>
                        </a:rPr>
                        <a:t>روحیه </a:t>
                      </a:r>
                      <a:r>
                        <a:rPr lang="fa-IR" sz="2800" dirty="0">
                          <a:effectLst/>
                        </a:rPr>
                        <a:t>کار تیمیِ بالا</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720657100"/>
                  </a:ext>
                </a:extLst>
              </a:tr>
              <a:tr h="0">
                <a:tc>
                  <a:txBody>
                    <a:bodyPr/>
                    <a:lstStyle/>
                    <a:p>
                      <a:pPr marL="285750" indent="-28575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dirty="0">
                          <a:effectLst/>
                        </a:rPr>
                        <a:t>مهارت در شناخت نیاز کاربران</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213935904"/>
                  </a:ext>
                </a:extLst>
              </a:tr>
              <a:tr h="0">
                <a:tc>
                  <a:txBody>
                    <a:bodyPr/>
                    <a:lstStyle/>
                    <a:p>
                      <a:pPr marL="285750" indent="-285750" algn="r" rtl="1">
                        <a:buFont typeface="Wingdings" panose="05000000000000000000" pitchFamily="2" charset="2"/>
                        <a:buChar char="v"/>
                      </a:pPr>
                      <a:endParaRPr lang="en-US" sz="2800" dirty="0">
                        <a:effectLst/>
                      </a:endParaRPr>
                    </a:p>
                  </a:txBody>
                  <a:tcPr marL="0" marR="0" marT="0" marB="0" anchor="ctr">
                    <a:lnL>
                      <a:noFill/>
                    </a:lnL>
                    <a:lnR>
                      <a:noFill/>
                    </a:lnR>
                    <a:lnT>
                      <a:noFill/>
                    </a:lnT>
                    <a:lnB>
                      <a:noFill/>
                    </a:lnB>
                    <a:solidFill>
                      <a:srgbClr val="FFFFFF"/>
                    </a:solidFill>
                  </a:tcPr>
                </a:tc>
                <a:tc>
                  <a:txBody>
                    <a:bodyPr/>
                    <a:lstStyle/>
                    <a:p>
                      <a:pPr marL="285750" indent="-285750" algn="r" rtl="1">
                        <a:buFont typeface="Wingdings" panose="05000000000000000000" pitchFamily="2" charset="2"/>
                        <a:buChar char="v"/>
                      </a:pPr>
                      <a:r>
                        <a:rPr lang="fa-IR" sz="2800" dirty="0">
                          <a:effectLst/>
                        </a:rPr>
                        <a:t>شناخت حقوق مالکیت معنوی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387639184"/>
                  </a:ext>
                </a:extLst>
              </a:tr>
            </a:tbl>
          </a:graphicData>
        </a:graphic>
      </p:graphicFrame>
    </p:spTree>
    <p:extLst>
      <p:ext uri="{BB962C8B-B14F-4D97-AF65-F5344CB8AC3E}">
        <p14:creationId xmlns:p14="http://schemas.microsoft.com/office/powerpoint/2010/main" val="328967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ز) مهارتهای رایانه</a:t>
            </a:r>
            <a:r>
              <a:rPr lang="fa-IR" b="1" dirty="0" smtClean="0"/>
              <a:t>‎</a:t>
            </a:r>
            <a:r>
              <a:rPr lang="fa-IR" dirty="0"/>
              <a:t/>
            </a:r>
            <a:br>
              <a:rPr lang="fa-I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9972716"/>
              </p:ext>
            </p:extLst>
          </p:nvPr>
        </p:nvGraphicFramePr>
        <p:xfrm>
          <a:off x="2094615" y="1532414"/>
          <a:ext cx="7767638" cy="4693920"/>
        </p:xfrm>
        <a:graphic>
          <a:graphicData uri="http://schemas.openxmlformats.org/drawingml/2006/table">
            <a:tbl>
              <a:tblPr rtl="1"/>
              <a:tblGrid>
                <a:gridCol w="549227">
                  <a:extLst>
                    <a:ext uri="{9D8B030D-6E8A-4147-A177-3AD203B41FA5}">
                      <a16:colId xmlns:a16="http://schemas.microsoft.com/office/drawing/2014/main" val="4257708698"/>
                    </a:ext>
                  </a:extLst>
                </a:gridCol>
                <a:gridCol w="7218411">
                  <a:extLst>
                    <a:ext uri="{9D8B030D-6E8A-4147-A177-3AD203B41FA5}">
                      <a16:colId xmlns:a16="http://schemas.microsoft.com/office/drawing/2014/main" val="3293575074"/>
                    </a:ext>
                  </a:extLst>
                </a:gridCol>
              </a:tblGrid>
              <a:tr h="0">
                <a:tc gridSpan="2">
                  <a:txBody>
                    <a:bodyPr/>
                    <a:lstStyle/>
                    <a:p>
                      <a:pPr marL="457200" indent="-457200" algn="r" rtl="1">
                        <a:buFont typeface="Wingdings" panose="05000000000000000000" pitchFamily="2" charset="2"/>
                        <a:buChar char="v"/>
                      </a:pPr>
                      <a:endParaRPr lang="fa-IR" sz="2800" dirty="0">
                        <a:effectLst/>
                      </a:endParaRPr>
                    </a:p>
                  </a:txBody>
                  <a:tcPr marL="0" marR="0" marT="0" marB="0" anchor="ctr">
                    <a:lnL>
                      <a:noFill/>
                    </a:lnL>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1356566543"/>
                  </a:ext>
                </a:extLst>
              </a:tr>
              <a:tr h="0">
                <a:tc>
                  <a:txBody>
                    <a:bodyPr/>
                    <a:lstStyle/>
                    <a:p>
                      <a:pPr marL="457200" indent="-457200" algn="r" rtl="1">
                        <a:buFont typeface="Wingdings" panose="05000000000000000000" pitchFamily="2" charset="2"/>
                        <a:buChar char="v"/>
                      </a:pPr>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a:effectLst/>
                        </a:rPr>
                        <a:t>طراحی سیستم کتابخانه‎ای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114815312"/>
                  </a:ext>
                </a:extLst>
              </a:tr>
              <a:tr h="0">
                <a:tc>
                  <a:txBody>
                    <a:bodyPr/>
                    <a:lstStyle/>
                    <a:p>
                      <a:pPr marL="457200" indent="-45720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a:effectLst/>
                        </a:rPr>
                        <a:t>داشتن مهارت در خودکارسازی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890492852"/>
                  </a:ext>
                </a:extLst>
              </a:tr>
              <a:tr h="0">
                <a:tc>
                  <a:txBody>
                    <a:bodyPr/>
                    <a:lstStyle/>
                    <a:p>
                      <a:pPr marL="457200" indent="-45720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آشنایی با زبانهای برنامه‎نویسی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538053101"/>
                  </a:ext>
                </a:extLst>
              </a:tr>
              <a:tr h="0">
                <a:tc>
                  <a:txBody>
                    <a:bodyPr/>
                    <a:lstStyle/>
                    <a:p>
                      <a:pPr marL="457200" indent="-45720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a:effectLst/>
                        </a:rPr>
                        <a:t>آشنایی با زبانهای نشانه‎گذاری</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98880365"/>
                  </a:ext>
                </a:extLst>
              </a:tr>
              <a:tr h="0">
                <a:tc>
                  <a:txBody>
                    <a:bodyPr/>
                    <a:lstStyle/>
                    <a:p>
                      <a:pPr marL="457200" indent="-45720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a:effectLst/>
                        </a:rPr>
                        <a:t>آشنایی با مهارتهای فتوشاپ</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514927029"/>
                  </a:ext>
                </a:extLst>
              </a:tr>
              <a:tr h="0">
                <a:tc>
                  <a:txBody>
                    <a:bodyPr/>
                    <a:lstStyle/>
                    <a:p>
                      <a:pPr marL="457200" indent="-45720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a:effectLst/>
                        </a:rPr>
                        <a:t>آشنایی با معماری شبکه</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692053320"/>
                  </a:ext>
                </a:extLst>
              </a:tr>
              <a:tr h="0">
                <a:tc>
                  <a:txBody>
                    <a:bodyPr/>
                    <a:lstStyle/>
                    <a:p>
                      <a:pPr marL="457200" indent="-45720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آشنایی با مهارتهای </a:t>
                      </a:r>
                      <a:r>
                        <a:rPr lang="en-US" sz="2800" dirty="0">
                          <a:effectLst/>
                        </a:rPr>
                        <a:t>ICDL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77940786"/>
                  </a:ext>
                </a:extLst>
              </a:tr>
              <a:tr h="0">
                <a:tc>
                  <a:txBody>
                    <a:bodyPr/>
                    <a:lstStyle/>
                    <a:p>
                      <a:pPr marL="457200" indent="-457200" algn="r" rtl="1">
                        <a:buFont typeface="Wingdings" panose="05000000000000000000" pitchFamily="2" charset="2"/>
                        <a:buChar char="v"/>
                      </a:pPr>
                      <a:endParaRPr lang="en-US" sz="280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آشنایی با </a:t>
                      </a:r>
                      <a:r>
                        <a:rPr lang="en-US" sz="2800" dirty="0" smtClean="0">
                          <a:effectLst/>
                        </a:rPr>
                        <a:t>(OCR )</a:t>
                      </a:r>
                      <a:r>
                        <a:rPr lang="fa-IR" sz="2800" dirty="0" smtClean="0">
                          <a:effectLst/>
                        </a:rPr>
                        <a:t>تبدیل </a:t>
                      </a:r>
                      <a:r>
                        <a:rPr lang="fa-IR" sz="2800" dirty="0">
                          <a:effectLst/>
                        </a:rPr>
                        <a:t>مدارک دیجیتال شده به مدارک قابل پردازش)</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16351954"/>
                  </a:ext>
                </a:extLst>
              </a:tr>
              <a:tr h="0">
                <a:tc>
                  <a:txBody>
                    <a:bodyPr/>
                    <a:lstStyle/>
                    <a:p>
                      <a:pPr marL="457200" indent="-457200" algn="r" rtl="1">
                        <a:buFont typeface="Wingdings" panose="05000000000000000000" pitchFamily="2" charset="2"/>
                        <a:buChar char="v"/>
                      </a:pPr>
                      <a:endParaRPr lang="en-US" sz="2800" dirty="0">
                        <a:effectLst/>
                      </a:endParaRPr>
                    </a:p>
                  </a:txBody>
                  <a:tcPr marL="0" marR="0" marT="0" marB="0" anchor="ctr">
                    <a:lnL>
                      <a:noFill/>
                    </a:lnL>
                    <a:lnR>
                      <a:noFill/>
                    </a:lnR>
                    <a:lnT>
                      <a:noFill/>
                    </a:lnT>
                    <a:lnB>
                      <a:noFill/>
                    </a:lnB>
                    <a:solidFill>
                      <a:srgbClr val="FFFFFF"/>
                    </a:solidFill>
                  </a:tcPr>
                </a:tc>
                <a:tc>
                  <a:txBody>
                    <a:bodyPr/>
                    <a:lstStyle/>
                    <a:p>
                      <a:pPr marL="457200" indent="-457200" algn="r" rtl="1">
                        <a:buFont typeface="Wingdings" panose="05000000000000000000" pitchFamily="2" charset="2"/>
                        <a:buChar char="v"/>
                      </a:pPr>
                      <a:r>
                        <a:rPr lang="fa-IR" sz="2800" dirty="0">
                          <a:effectLst/>
                        </a:rPr>
                        <a:t>آشنایی با نشر الکترونیک</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134665828"/>
                  </a:ext>
                </a:extLst>
              </a:tr>
            </a:tbl>
          </a:graphicData>
        </a:graphic>
      </p:graphicFrame>
    </p:spTree>
    <p:extLst>
      <p:ext uri="{BB962C8B-B14F-4D97-AF65-F5344CB8AC3E}">
        <p14:creationId xmlns:p14="http://schemas.microsoft.com/office/powerpoint/2010/main" val="32443545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پشتیبانی از برنامه درسی</a:t>
            </a:r>
            <a:endParaRPr lang="en-US" dirty="0"/>
          </a:p>
        </p:txBody>
      </p:sp>
      <p:sp>
        <p:nvSpPr>
          <p:cNvPr id="3" name="Content Placeholder 2"/>
          <p:cNvSpPr>
            <a:spLocks noGrp="1"/>
          </p:cNvSpPr>
          <p:nvPr>
            <p:ph idx="1"/>
          </p:nvPr>
        </p:nvSpPr>
        <p:spPr/>
        <p:txBody>
          <a:bodyPr/>
          <a:lstStyle/>
          <a:p>
            <a:pPr algn="r" rtl="1"/>
            <a:r>
              <a:rPr lang="fa-IR" dirty="0"/>
              <a:t>رابطه کتابدار با پشتیبانی از برنامه درسی یکی از جنبه‌های مهم نقش کتابداران در محیط‌های آموزشی است. این رابطه شامل مجموعه‌ای از وظایف و فعالیت‌ها است که به بهبود کیفیت آموزش و یادگیری کمک می‌کند. در زیر به برخی از این وظایف و فعالیت‌ها اشاره می‌کنم:</a:t>
            </a:r>
            <a:endParaRPr lang="en-US" dirty="0"/>
          </a:p>
        </p:txBody>
      </p:sp>
    </p:spTree>
    <p:extLst>
      <p:ext uri="{BB962C8B-B14F-4D97-AF65-F5344CB8AC3E}">
        <p14:creationId xmlns:p14="http://schemas.microsoft.com/office/powerpoint/2010/main" val="18671977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پشتیبانی از برنامه درسی</a:t>
            </a:r>
            <a:endParaRPr lang="en-US" dirty="0"/>
          </a:p>
        </p:txBody>
      </p:sp>
      <p:sp>
        <p:nvSpPr>
          <p:cNvPr id="3" name="Content Placeholder 2"/>
          <p:cNvSpPr>
            <a:spLocks noGrp="1"/>
          </p:cNvSpPr>
          <p:nvPr>
            <p:ph idx="1"/>
          </p:nvPr>
        </p:nvSpPr>
        <p:spPr/>
        <p:txBody>
          <a:bodyPr>
            <a:normAutofit/>
          </a:bodyPr>
          <a:lstStyle/>
          <a:p>
            <a:pPr marL="0" indent="0" algn="r" rtl="1">
              <a:buNone/>
            </a:pPr>
            <a:r>
              <a:rPr lang="fa-IR" b="1" dirty="0" smtClean="0">
                <a:solidFill>
                  <a:srgbClr val="0D0D0D"/>
                </a:solidFill>
                <a:latin typeface="ui-sans-serif"/>
              </a:rPr>
              <a:t>۱-تهیه </a:t>
            </a:r>
            <a:r>
              <a:rPr lang="fa-IR" b="1" dirty="0">
                <a:solidFill>
                  <a:srgbClr val="0D0D0D"/>
                </a:solidFill>
                <a:latin typeface="ui-sans-serif"/>
              </a:rPr>
              <a:t>و ارائه منابع </a:t>
            </a:r>
            <a:r>
              <a:rPr lang="fa-IR" b="1" dirty="0" smtClean="0">
                <a:solidFill>
                  <a:srgbClr val="0D0D0D"/>
                </a:solidFill>
                <a:latin typeface="ui-sans-serif"/>
              </a:rPr>
              <a:t>آموزشی:</a:t>
            </a:r>
            <a:r>
              <a:rPr lang="fa-IR" dirty="0" smtClean="0">
                <a:solidFill>
                  <a:srgbClr val="0D0D0D"/>
                </a:solidFill>
                <a:latin typeface="ui-sans-serif"/>
              </a:rPr>
              <a:t>کتابداران </a:t>
            </a:r>
            <a:r>
              <a:rPr lang="fa-IR" dirty="0">
                <a:solidFill>
                  <a:srgbClr val="0D0D0D"/>
                </a:solidFill>
                <a:latin typeface="ui-sans-serif"/>
              </a:rPr>
              <a:t>مسئولیت تهیه و ارائه منابع آموزشی مرتبط با موضوعات مختلف برنامه درسی را بر عهده دارند. این منابع می‌تواند شامل کتاب‌ها، مقالات، مجلات، و منابع دیجیتال باشد.</a:t>
            </a:r>
          </a:p>
          <a:p>
            <a:pPr marL="0" indent="0" algn="r" rtl="1">
              <a:buNone/>
            </a:pPr>
            <a:r>
              <a:rPr lang="fa-IR" b="1" dirty="0" smtClean="0">
                <a:solidFill>
                  <a:srgbClr val="0D0D0D"/>
                </a:solidFill>
                <a:latin typeface="ui-sans-serif"/>
              </a:rPr>
              <a:t>۲-راهنمایی </a:t>
            </a:r>
            <a:r>
              <a:rPr lang="fa-IR" b="1" dirty="0">
                <a:solidFill>
                  <a:srgbClr val="0D0D0D"/>
                </a:solidFill>
                <a:latin typeface="ui-sans-serif"/>
              </a:rPr>
              <a:t>و مشاوره </a:t>
            </a:r>
            <a:r>
              <a:rPr lang="fa-IR" b="1" dirty="0" smtClean="0">
                <a:solidFill>
                  <a:srgbClr val="0D0D0D"/>
                </a:solidFill>
                <a:latin typeface="ui-sans-serif"/>
              </a:rPr>
              <a:t>آموزشی:</a:t>
            </a:r>
            <a:r>
              <a:rPr lang="fa-IR" dirty="0" smtClean="0">
                <a:solidFill>
                  <a:srgbClr val="0D0D0D"/>
                </a:solidFill>
                <a:latin typeface="ui-sans-serif"/>
              </a:rPr>
              <a:t>کتابداران </a:t>
            </a:r>
            <a:r>
              <a:rPr lang="fa-IR" dirty="0">
                <a:solidFill>
                  <a:srgbClr val="0D0D0D"/>
                </a:solidFill>
                <a:latin typeface="ui-sans-serif"/>
              </a:rPr>
              <a:t>به دانش‌آموزان و دانشجویان در یافتن منابع مناسب برای پژوهش‌ها و تکالیفشان کمک می‌کنند. آنها می‌توانند در مورد چگونگی استفاده از پایگاه‌های داده و ابزارهای جستجوی اطلاعات مشاوره دهند.</a:t>
            </a:r>
          </a:p>
          <a:p>
            <a:pPr marL="0" indent="0" algn="r" rtl="1">
              <a:buNone/>
            </a:pPr>
            <a:r>
              <a:rPr lang="fa-IR" b="1" dirty="0" smtClean="0">
                <a:solidFill>
                  <a:srgbClr val="0D0D0D"/>
                </a:solidFill>
                <a:latin typeface="ui-sans-serif"/>
              </a:rPr>
              <a:t>۳-توسعه </a:t>
            </a:r>
            <a:r>
              <a:rPr lang="fa-IR" b="1" dirty="0">
                <a:solidFill>
                  <a:srgbClr val="0D0D0D"/>
                </a:solidFill>
                <a:latin typeface="ui-sans-serif"/>
              </a:rPr>
              <a:t>مجموعه‌ها بر اساس نیازهای برنامه </a:t>
            </a:r>
            <a:r>
              <a:rPr lang="fa-IR" b="1" dirty="0" smtClean="0">
                <a:solidFill>
                  <a:srgbClr val="0D0D0D"/>
                </a:solidFill>
                <a:latin typeface="ui-sans-serif"/>
              </a:rPr>
              <a:t>درسی:</a:t>
            </a:r>
            <a:r>
              <a:rPr lang="fa-IR" dirty="0" smtClean="0">
                <a:solidFill>
                  <a:srgbClr val="0D0D0D"/>
                </a:solidFill>
                <a:latin typeface="ui-sans-serif"/>
              </a:rPr>
              <a:t>کتابداران </a:t>
            </a:r>
            <a:r>
              <a:rPr lang="fa-IR" dirty="0">
                <a:solidFill>
                  <a:srgbClr val="0D0D0D"/>
                </a:solidFill>
                <a:latin typeface="ui-sans-serif"/>
              </a:rPr>
              <a:t>باید با اساتید و معلمان همکاری کنند تا مجموعه کتابخانه را بر اساس نیازهای آموزشی و پژوهشی آنها توسعه دهند. این شامل خرید کتاب‌ها و منابع جدید و حذف منابع قدیمی و غیرمرتبط می‌شود.</a:t>
            </a:r>
            <a:endParaRPr lang="fa-IR" b="0" i="0" dirty="0">
              <a:solidFill>
                <a:srgbClr val="0D0D0D"/>
              </a:solidFill>
              <a:effectLst/>
              <a:latin typeface="ui-sans-serif"/>
            </a:endParaRPr>
          </a:p>
        </p:txBody>
      </p:sp>
    </p:spTree>
    <p:extLst>
      <p:ext uri="{BB962C8B-B14F-4D97-AF65-F5344CB8AC3E}">
        <p14:creationId xmlns:p14="http://schemas.microsoft.com/office/powerpoint/2010/main" val="34289980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562"/>
            <a:ext cx="10515600" cy="5880401"/>
          </a:xfrm>
        </p:spPr>
        <p:txBody>
          <a:bodyPr>
            <a:normAutofit fontScale="92500" lnSpcReduction="10000"/>
          </a:bodyPr>
          <a:lstStyle/>
          <a:p>
            <a:pPr marL="0" indent="0" algn="r" rtl="1">
              <a:buNone/>
            </a:pPr>
            <a:r>
              <a:rPr lang="fa-IR" b="1" dirty="0" smtClean="0">
                <a:solidFill>
                  <a:srgbClr val="0D0D0D"/>
                </a:solidFill>
                <a:latin typeface="ui-sans-serif"/>
              </a:rPr>
              <a:t>۴-آموزش </a:t>
            </a:r>
            <a:r>
              <a:rPr lang="fa-IR" b="1" dirty="0">
                <a:solidFill>
                  <a:srgbClr val="0D0D0D"/>
                </a:solidFill>
                <a:latin typeface="ui-sans-serif"/>
              </a:rPr>
              <a:t>مهارت‌های </a:t>
            </a:r>
            <a:r>
              <a:rPr lang="fa-IR" b="1" dirty="0" smtClean="0">
                <a:solidFill>
                  <a:srgbClr val="0D0D0D"/>
                </a:solidFill>
                <a:latin typeface="ui-sans-serif"/>
              </a:rPr>
              <a:t>اطلاعاتی:</a:t>
            </a:r>
            <a:r>
              <a:rPr lang="fa-IR" dirty="0" smtClean="0">
                <a:solidFill>
                  <a:srgbClr val="0D0D0D"/>
                </a:solidFill>
                <a:latin typeface="ui-sans-serif"/>
              </a:rPr>
              <a:t>یکی </a:t>
            </a:r>
            <a:r>
              <a:rPr lang="fa-IR" dirty="0">
                <a:solidFill>
                  <a:srgbClr val="0D0D0D"/>
                </a:solidFill>
                <a:latin typeface="ui-sans-serif"/>
              </a:rPr>
              <a:t>از نقش‌های مهم کتابداران آموزش مهارت‌های جستجو، ارزیابی و استفاده از اطلاعات به دانش‌آموزان و دانشجویان است. این مهارت‌ها برای پژوهش و یادگیری موثر بسیار حیاتی هستند.</a:t>
            </a:r>
          </a:p>
          <a:p>
            <a:pPr marL="0" indent="0" algn="r" rtl="1">
              <a:buNone/>
            </a:pPr>
            <a:r>
              <a:rPr lang="fa-IR" b="1" dirty="0" smtClean="0">
                <a:solidFill>
                  <a:srgbClr val="0D0D0D"/>
                </a:solidFill>
                <a:latin typeface="ui-sans-serif"/>
              </a:rPr>
              <a:t>۵-ایجاد </a:t>
            </a:r>
            <a:r>
              <a:rPr lang="fa-IR" b="1" dirty="0">
                <a:solidFill>
                  <a:srgbClr val="0D0D0D"/>
                </a:solidFill>
                <a:latin typeface="ui-sans-serif"/>
              </a:rPr>
              <a:t>دسترسی به منابع </a:t>
            </a:r>
            <a:r>
              <a:rPr lang="fa-IR" b="1" dirty="0" smtClean="0">
                <a:solidFill>
                  <a:srgbClr val="0D0D0D"/>
                </a:solidFill>
                <a:latin typeface="ui-sans-serif"/>
              </a:rPr>
              <a:t>دیجیتال:</a:t>
            </a:r>
            <a:r>
              <a:rPr lang="fa-IR" dirty="0" smtClean="0">
                <a:solidFill>
                  <a:srgbClr val="0D0D0D"/>
                </a:solidFill>
                <a:latin typeface="ui-sans-serif"/>
              </a:rPr>
              <a:t>با </a:t>
            </a:r>
            <a:r>
              <a:rPr lang="fa-IR" dirty="0">
                <a:solidFill>
                  <a:srgbClr val="0D0D0D"/>
                </a:solidFill>
                <a:latin typeface="ui-sans-serif"/>
              </a:rPr>
              <a:t>توجه به پیشرفت فناوری، کتابداران باید دسترسی به منابع دیجیتال و کتابخانه‌های الکترونیکی را فراهم کنند و دانش‌آموزان را در استفاده از این منابع راهنمایی کنند.</a:t>
            </a:r>
          </a:p>
          <a:p>
            <a:pPr marL="0" indent="0" algn="r" rtl="1">
              <a:buNone/>
            </a:pPr>
            <a:r>
              <a:rPr lang="fa-IR" b="1" dirty="0" smtClean="0">
                <a:solidFill>
                  <a:srgbClr val="0D0D0D"/>
                </a:solidFill>
                <a:latin typeface="ui-sans-serif"/>
              </a:rPr>
              <a:t>۶-همکاری </a:t>
            </a:r>
            <a:r>
              <a:rPr lang="fa-IR" b="1" dirty="0">
                <a:solidFill>
                  <a:srgbClr val="0D0D0D"/>
                </a:solidFill>
                <a:latin typeface="ui-sans-serif"/>
              </a:rPr>
              <a:t>با اساتید در طراحی برنامه‌های </a:t>
            </a:r>
            <a:r>
              <a:rPr lang="fa-IR" b="1" dirty="0" smtClean="0">
                <a:solidFill>
                  <a:srgbClr val="0D0D0D"/>
                </a:solidFill>
                <a:latin typeface="ui-sans-serif"/>
              </a:rPr>
              <a:t>درسی:</a:t>
            </a:r>
            <a:r>
              <a:rPr lang="fa-IR" dirty="0" smtClean="0">
                <a:solidFill>
                  <a:srgbClr val="0D0D0D"/>
                </a:solidFill>
                <a:latin typeface="ui-sans-serif"/>
              </a:rPr>
              <a:t>کتابداران </a:t>
            </a:r>
            <a:r>
              <a:rPr lang="fa-IR" dirty="0">
                <a:solidFill>
                  <a:srgbClr val="0D0D0D"/>
                </a:solidFill>
                <a:latin typeface="ui-sans-serif"/>
              </a:rPr>
              <a:t>می‌توانند با اساتید در طراحی برنامه‌های درسی همکاری کنند تا منابع کتابخانه‌ای به طور موثرتری در فرآیند آموزشی مورد استفاده قرار گیرند</a:t>
            </a:r>
            <a:r>
              <a:rPr lang="fa-IR" dirty="0" smtClean="0">
                <a:solidFill>
                  <a:srgbClr val="0D0D0D"/>
                </a:solidFill>
                <a:latin typeface="ui-sans-serif"/>
              </a:rPr>
              <a:t>.</a:t>
            </a:r>
          </a:p>
          <a:p>
            <a:pPr marL="0" indent="0" algn="r" rtl="1">
              <a:buNone/>
            </a:pPr>
            <a:r>
              <a:rPr lang="fa-IR" b="1" dirty="0" smtClean="0">
                <a:solidFill>
                  <a:srgbClr val="0D0D0D"/>
                </a:solidFill>
                <a:latin typeface="ui-sans-serif"/>
              </a:rPr>
              <a:t>۷-برگزاری </a:t>
            </a:r>
            <a:r>
              <a:rPr lang="fa-IR" b="1" dirty="0">
                <a:solidFill>
                  <a:srgbClr val="0D0D0D"/>
                </a:solidFill>
                <a:latin typeface="ui-sans-serif"/>
              </a:rPr>
              <a:t>کارگاه‌ها و جلسات </a:t>
            </a:r>
            <a:r>
              <a:rPr lang="fa-IR" b="1" dirty="0" smtClean="0">
                <a:solidFill>
                  <a:srgbClr val="0D0D0D"/>
                </a:solidFill>
                <a:latin typeface="ui-sans-serif"/>
              </a:rPr>
              <a:t>آموزشی:</a:t>
            </a:r>
            <a:r>
              <a:rPr lang="fa-IR" dirty="0" smtClean="0">
                <a:solidFill>
                  <a:srgbClr val="0D0D0D"/>
                </a:solidFill>
                <a:latin typeface="ui-sans-serif"/>
              </a:rPr>
              <a:t>کتابداران </a:t>
            </a:r>
            <a:r>
              <a:rPr lang="fa-IR" dirty="0">
                <a:solidFill>
                  <a:srgbClr val="0D0D0D"/>
                </a:solidFill>
                <a:latin typeface="ui-sans-serif"/>
              </a:rPr>
              <a:t>می‌توانند کارگاه‌ها و جلسات آموزشی در مورد استفاده از منابع کتابخانه‌ای و مهارت‌های پژوهشی برگزار کنند. این کارگاه‌ها می‌توانند برای دانش‌آموزان، دانشجویان و حتی اساتید مفید باشند</a:t>
            </a:r>
            <a:r>
              <a:rPr lang="fa-IR" dirty="0" smtClean="0">
                <a:solidFill>
                  <a:srgbClr val="0D0D0D"/>
                </a:solidFill>
                <a:latin typeface="ui-sans-serif"/>
              </a:rPr>
              <a:t>.</a:t>
            </a:r>
          </a:p>
          <a:p>
            <a:pPr algn="r" rtl="1">
              <a:buFont typeface="+mj-lt"/>
              <a:buAutoNum type="arabicPeriod"/>
            </a:pPr>
            <a:endParaRPr lang="fa-IR" dirty="0">
              <a:solidFill>
                <a:srgbClr val="0D0D0D"/>
              </a:solidFill>
              <a:latin typeface="ui-sans-serif"/>
            </a:endParaRPr>
          </a:p>
          <a:p>
            <a:pPr algn="r" rtl="1"/>
            <a:r>
              <a:rPr lang="fa-IR" dirty="0">
                <a:solidFill>
                  <a:srgbClr val="FF0000"/>
                </a:solidFill>
                <a:latin typeface="ui-sans-serif"/>
              </a:rPr>
              <a:t>با انجام این وظایف، کتابداران نقش حیاتی در پشتیبانی از برنامه درسی و بهبود فرآیند آموزش و یادگیری دارند. آنها به عنوان پل ارتباطی بین منابع اطلاعاتی و جامعه آموزشی عمل می‌کنند و به این ترتیب به ارتقاء کیفیت آموزشی کمک می‌کنند</a:t>
            </a:r>
          </a:p>
          <a:p>
            <a:pPr algn="r" rtl="1">
              <a:buFont typeface="+mj-lt"/>
              <a:buAutoNum type="arabicPeriod"/>
            </a:pPr>
            <a:endParaRPr lang="fa-IR" dirty="0">
              <a:solidFill>
                <a:srgbClr val="0D0D0D"/>
              </a:solidFill>
              <a:latin typeface="ui-sans-serif"/>
            </a:endParaRPr>
          </a:p>
        </p:txBody>
      </p:sp>
    </p:spTree>
    <p:extLst>
      <p:ext uri="{BB962C8B-B14F-4D97-AF65-F5344CB8AC3E}">
        <p14:creationId xmlns:p14="http://schemas.microsoft.com/office/powerpoint/2010/main" val="254951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تعریف  آموزش</a:t>
            </a:r>
            <a:endParaRPr lang="en-US" b="1" dirty="0"/>
          </a:p>
        </p:txBody>
      </p:sp>
      <p:sp>
        <p:nvSpPr>
          <p:cNvPr id="3" name="Content Placeholder 2"/>
          <p:cNvSpPr>
            <a:spLocks noGrp="1"/>
          </p:cNvSpPr>
          <p:nvPr>
            <p:ph idx="1"/>
          </p:nvPr>
        </p:nvSpPr>
        <p:spPr/>
        <p:txBody>
          <a:bodyPr/>
          <a:lstStyle/>
          <a:p>
            <a:pPr marL="0" indent="0" algn="r" rtl="1">
              <a:buNone/>
            </a:pPr>
            <a:r>
              <a:rPr lang="ar-SA" altLang="en-US" dirty="0">
                <a:solidFill>
                  <a:srgbClr val="0D0D0D"/>
                </a:solidFill>
                <a:latin typeface="ui-sans-serif"/>
              </a:rPr>
              <a:t>آموزش فرآیندی است که از طریق آن افراد دانش، مهارت‌ها، ارزش‌ها، باورها و نگرش‌های جدید را کسب می‌کنند. این فرآیند می‌تواند در محیط‌های مختلف مانند مدارس، دانشگاه‌ها، محیط‌های کاری و حتی در زندگی روزمره رخ دهد. آموزش شامل تدریس، یادگیری، تمرین و ارزیابی است و می‌تواند به صورت رسمی یا غیررسمی انجام شود</a:t>
            </a:r>
            <a:r>
              <a:rPr lang="en-US" altLang="en-US" dirty="0">
                <a:solidFill>
                  <a:srgbClr val="0D0D0D"/>
                </a:solidFill>
                <a:latin typeface="ui-sans-serif"/>
                <a:cs typeface="Arial" panose="020B0604020202020204" pitchFamily="34" charset="0"/>
              </a:rPr>
              <a:t>.</a:t>
            </a:r>
            <a:endParaRPr lang="en-US" altLang="en-US" dirty="0">
              <a:solidFill>
                <a:srgbClr val="0D0D0D"/>
              </a:solidFill>
              <a:latin typeface="ui-sans-serif"/>
            </a:endParaRPr>
          </a:p>
          <a:p>
            <a:pPr marL="0" indent="0" algn="r" rtl="1">
              <a:buNone/>
            </a:pPr>
            <a:endParaRPr lang="en-US" dirty="0"/>
          </a:p>
        </p:txBody>
      </p:sp>
    </p:spTree>
    <p:extLst>
      <p:ext uri="{BB962C8B-B14F-4D97-AF65-F5344CB8AC3E}">
        <p14:creationId xmlns:p14="http://schemas.microsoft.com/office/powerpoint/2010/main" val="10940733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ابتکارات دسترسی آزاد</a:t>
            </a:r>
            <a:br>
              <a:rPr lang="fa-IR" dirty="0"/>
            </a:br>
            <a:endParaRPr lang="en-US" dirty="0"/>
          </a:p>
        </p:txBody>
      </p:sp>
      <p:sp>
        <p:nvSpPr>
          <p:cNvPr id="3" name="Content Placeholder 2"/>
          <p:cNvSpPr>
            <a:spLocks noGrp="1"/>
          </p:cNvSpPr>
          <p:nvPr>
            <p:ph idx="1"/>
          </p:nvPr>
        </p:nvSpPr>
        <p:spPr/>
        <p:txBody>
          <a:bodyPr/>
          <a:lstStyle/>
          <a:p>
            <a:pPr algn="r" rtl="1"/>
            <a:r>
              <a:rPr lang="fa-IR" dirty="0" smtClean="0"/>
              <a:t>ابتکارات </a:t>
            </a:r>
            <a:r>
              <a:rPr lang="fa-IR" dirty="0"/>
              <a:t>دسترسی آزاد به مجموعه‌ای از اقدامات و برنامه‌ها اطلاق می‌شود که هدف آن‌ها ارائه اطلاعات، دانش و منابع به صورت آزاد و بدون محدودیت‌های دسترسی برای عموم مردم است. این ابتکارات به منظور افزایش دسترسی به دانش، تسهیل تحقیق و نوآوری، و کاهش نابرابری‌های اطلاعاتی به وجود آمده‌اند.</a:t>
            </a:r>
            <a:endParaRPr lang="en-US" dirty="0"/>
          </a:p>
        </p:txBody>
      </p:sp>
    </p:spTree>
    <p:extLst>
      <p:ext uri="{BB962C8B-B14F-4D97-AF65-F5344CB8AC3E}">
        <p14:creationId xmlns:p14="http://schemas.microsoft.com/office/powerpoint/2010/main" val="29117177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اهداف ابتکارات دسترسی آزاد</a:t>
            </a:r>
            <a:r>
              <a:rPr lang="fa-IR" dirty="0"/>
              <a:t/>
            </a:r>
            <a:br>
              <a:rPr lang="fa-IR" dirty="0"/>
            </a:br>
            <a:endParaRPr lang="en-US" dirty="0"/>
          </a:p>
        </p:txBody>
      </p:sp>
      <p:sp>
        <p:nvSpPr>
          <p:cNvPr id="3" name="Content Placeholder 2"/>
          <p:cNvSpPr>
            <a:spLocks noGrp="1"/>
          </p:cNvSpPr>
          <p:nvPr>
            <p:ph idx="1"/>
          </p:nvPr>
        </p:nvSpPr>
        <p:spPr/>
        <p:txBody>
          <a:bodyPr/>
          <a:lstStyle/>
          <a:p>
            <a:pPr algn="r" rtl="1"/>
            <a:r>
              <a:rPr lang="fa-IR" b="1" dirty="0" smtClean="0"/>
              <a:t>افزایش </a:t>
            </a:r>
            <a:r>
              <a:rPr lang="fa-IR" b="1" dirty="0"/>
              <a:t>دسترسی به اطلاعات</a:t>
            </a:r>
            <a:r>
              <a:rPr lang="fa-IR" dirty="0"/>
              <a:t>: فراهم کردن اطلاعات و دانش به صورت آزاد برای همه افراد، بدون توجه به موقعیت جغرافیایی یا اقتصادی.</a:t>
            </a:r>
          </a:p>
          <a:p>
            <a:pPr algn="r" rtl="1"/>
            <a:r>
              <a:rPr lang="fa-IR" b="1" dirty="0"/>
              <a:t>تسهیل تحقیق و نوآوری</a:t>
            </a:r>
            <a:r>
              <a:rPr lang="fa-IR" dirty="0"/>
              <a:t>: ایجاد فضایی که محققان، دانشجویان و نوآوران بتوانند به منابع علمی و تحقیقاتی دسترسی داشته باشند و از آن‌ها استفاده کنند.</a:t>
            </a:r>
          </a:p>
          <a:p>
            <a:pPr algn="r" rtl="1"/>
            <a:r>
              <a:rPr lang="fa-IR" b="1" dirty="0"/>
              <a:t>کاهش نابرابری‌های اطلاعاتی</a:t>
            </a:r>
            <a:r>
              <a:rPr lang="fa-IR" dirty="0"/>
              <a:t>: کمک به برطرف کردن نابرابری‌های موجود در دسترسی به اطلاعات و دانش بین کشورهای توسعه‌یافته و در حال توسعه.</a:t>
            </a:r>
          </a:p>
          <a:p>
            <a:pPr algn="r" rtl="1"/>
            <a:r>
              <a:rPr lang="fa-IR" b="1" dirty="0"/>
              <a:t>تقویت همکاری‌ها و اشتراک دانش</a:t>
            </a:r>
            <a:r>
              <a:rPr lang="fa-IR" dirty="0"/>
              <a:t>: تشویق به اشتراک‌گذاری اطلاعات و دانش بین افراد و سازمان‌ها برای ایجاد جامعه‌ای پویا و مبتکر.</a:t>
            </a:r>
            <a:endParaRPr lang="en-US" dirty="0"/>
          </a:p>
        </p:txBody>
      </p:sp>
    </p:spTree>
    <p:extLst>
      <p:ext uri="{BB962C8B-B14F-4D97-AF65-F5344CB8AC3E}">
        <p14:creationId xmlns:p14="http://schemas.microsoft.com/office/powerpoint/2010/main" val="37386497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0D0D0D"/>
                </a:solidFill>
                <a:latin typeface="ui-sans-serif"/>
              </a:rPr>
              <a:t>مزایای ابتکارات دسترسی آزاد</a:t>
            </a:r>
            <a:br>
              <a:rPr lang="fa-IR" b="1" dirty="0">
                <a:solidFill>
                  <a:srgbClr val="0D0D0D"/>
                </a:solidFill>
                <a:latin typeface="ui-sans-serif"/>
              </a:rPr>
            </a:br>
            <a:endParaRPr lang="en-US" dirty="0"/>
          </a:p>
        </p:txBody>
      </p:sp>
      <p:sp>
        <p:nvSpPr>
          <p:cNvPr id="3" name="Content Placeholder 2"/>
          <p:cNvSpPr>
            <a:spLocks noGrp="1"/>
          </p:cNvSpPr>
          <p:nvPr>
            <p:ph idx="1"/>
          </p:nvPr>
        </p:nvSpPr>
        <p:spPr/>
        <p:txBody>
          <a:bodyPr/>
          <a:lstStyle/>
          <a:p>
            <a:pPr marL="0" indent="0" algn="r" rtl="1">
              <a:buNone/>
            </a:pPr>
            <a:r>
              <a:rPr lang="fa-IR" b="1" dirty="0" smtClean="0">
                <a:solidFill>
                  <a:srgbClr val="0D0D0D"/>
                </a:solidFill>
                <a:latin typeface="ui-sans-serif"/>
              </a:rPr>
              <a:t>بهبود </a:t>
            </a:r>
            <a:r>
              <a:rPr lang="fa-IR" b="1" dirty="0">
                <a:solidFill>
                  <a:srgbClr val="0D0D0D"/>
                </a:solidFill>
                <a:latin typeface="ui-sans-serif"/>
              </a:rPr>
              <a:t>کیفیت تحقیقات:</a:t>
            </a:r>
            <a:r>
              <a:rPr lang="fa-IR" dirty="0">
                <a:solidFill>
                  <a:srgbClr val="0D0D0D"/>
                </a:solidFill>
                <a:latin typeface="ui-sans-serif"/>
              </a:rPr>
              <a:t> دسترسی آزاد به مقالات و داده‌های علمی، بهبود کیفیت تحقیقات و افزایش تعداد استنادها را به همراه دارد.</a:t>
            </a:r>
          </a:p>
          <a:p>
            <a:pPr marL="0" indent="0" algn="r" rtl="1">
              <a:buNone/>
            </a:pPr>
            <a:r>
              <a:rPr lang="fa-IR" b="1" dirty="0">
                <a:solidFill>
                  <a:srgbClr val="0D0D0D"/>
                </a:solidFill>
                <a:latin typeface="ui-sans-serif"/>
              </a:rPr>
              <a:t>افزایش شفافیت:</a:t>
            </a:r>
            <a:r>
              <a:rPr lang="fa-IR" dirty="0">
                <a:solidFill>
                  <a:srgbClr val="0D0D0D"/>
                </a:solidFill>
                <a:latin typeface="ui-sans-serif"/>
              </a:rPr>
              <a:t> دسترسی آزاد به داده‌ها و اطلاعات، شفافیت را افزایش داده و اعتماد عمومی را تقویت می‌کند.</a:t>
            </a:r>
          </a:p>
          <a:p>
            <a:pPr marL="0" indent="0" algn="r" rtl="1">
              <a:buNone/>
            </a:pPr>
            <a:r>
              <a:rPr lang="fa-IR" b="1" dirty="0">
                <a:solidFill>
                  <a:srgbClr val="0D0D0D"/>
                </a:solidFill>
                <a:latin typeface="ui-sans-serif"/>
              </a:rPr>
              <a:t>تشویق به یادگیری مادام‌العمر:</a:t>
            </a:r>
            <a:r>
              <a:rPr lang="fa-IR" dirty="0">
                <a:solidFill>
                  <a:srgbClr val="0D0D0D"/>
                </a:solidFill>
                <a:latin typeface="ui-sans-serif"/>
              </a:rPr>
              <a:t> فراهم کردن منابع آموزشی به صورت آزاد، یادگیری مادام‌العمر را تشویق می‌کند.</a:t>
            </a:r>
          </a:p>
          <a:p>
            <a:pPr marL="0" indent="0" algn="r" rtl="1">
              <a:buNone/>
            </a:pPr>
            <a:r>
              <a:rPr lang="fa-IR" b="1" dirty="0">
                <a:solidFill>
                  <a:srgbClr val="0D0D0D"/>
                </a:solidFill>
                <a:latin typeface="ui-sans-serif"/>
              </a:rPr>
              <a:t>تقویت اقتصاد دانش‌بنیان:</a:t>
            </a:r>
            <a:r>
              <a:rPr lang="fa-IR" dirty="0">
                <a:solidFill>
                  <a:srgbClr val="0D0D0D"/>
                </a:solidFill>
                <a:latin typeface="ui-sans-serif"/>
              </a:rPr>
              <a:t> دسترسی آزاد به اطلاعات و دانش، زمینه‌ساز تقویت اقتصاد دانش‌بنیان و نوآوری است.</a:t>
            </a:r>
          </a:p>
          <a:p>
            <a:pPr marL="0" indent="0" algn="r" rtl="1">
              <a:buNone/>
            </a:pPr>
            <a:endParaRPr lang="en-US" dirty="0"/>
          </a:p>
        </p:txBody>
      </p:sp>
    </p:spTree>
    <p:extLst>
      <p:ext uri="{BB962C8B-B14F-4D97-AF65-F5344CB8AC3E}">
        <p14:creationId xmlns:p14="http://schemas.microsoft.com/office/powerpoint/2010/main" val="14851659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تعریف دسترسی آزاد</a:t>
            </a:r>
            <a:br>
              <a:rPr lang="fa-IR" b="1" dirty="0"/>
            </a:br>
            <a:endParaRPr lang="en-US" dirty="0"/>
          </a:p>
        </p:txBody>
      </p:sp>
      <p:sp>
        <p:nvSpPr>
          <p:cNvPr id="3" name="Content Placeholder 2"/>
          <p:cNvSpPr>
            <a:spLocks noGrp="1"/>
          </p:cNvSpPr>
          <p:nvPr>
            <p:ph idx="1"/>
          </p:nvPr>
        </p:nvSpPr>
        <p:spPr/>
        <p:txBody>
          <a:bodyPr/>
          <a:lstStyle/>
          <a:p>
            <a:pPr algn="r" rtl="1"/>
            <a:r>
              <a:rPr lang="fa-IR" dirty="0" smtClean="0"/>
              <a:t>دسترسی </a:t>
            </a:r>
            <a:r>
              <a:rPr lang="fa-IR" dirty="0"/>
              <a:t>آزاد </a:t>
            </a:r>
            <a:r>
              <a:rPr lang="en-US" dirty="0" smtClean="0"/>
              <a:t>(Open </a:t>
            </a:r>
            <a:r>
              <a:rPr lang="en-US" dirty="0"/>
              <a:t>Access) </a:t>
            </a:r>
            <a:r>
              <a:rPr lang="fa-IR" dirty="0"/>
              <a:t>به اطلاعات دیجیتالی آنلاینی اطلاق می‌شود که به‌طور رایگان قابل دسترس باشند. منابع پژوهشی با دسترسی آزاد رایگان‌اند و عبور از موانع کپی‌رایت و صدور مجوزشان برای کاربران و مؤلفین اغلب راحت‌تر از پژوهش‌هایی است که به‌طور مرسوم منتشر می‌شوند.</a:t>
            </a:r>
          </a:p>
          <a:p>
            <a:pPr algn="r" rtl="1"/>
            <a:r>
              <a:rPr lang="fa-IR" dirty="0"/>
              <a:t>هرچند </a:t>
            </a:r>
            <a:r>
              <a:rPr lang="en-US" dirty="0"/>
              <a:t>Open Access</a:t>
            </a:r>
            <a:r>
              <a:rPr lang="fa-IR" dirty="0"/>
              <a:t>جدیدترین نوع انتشار پژوهش محسوب می‌شود، بسیاری از ژورنال‌های دسترسی آزاد از روش‌های معتبر داوری دقیق همتا تبعیت می‌کنند و استانداردهای انتشاراتی بالایی دارند</a:t>
            </a:r>
          </a:p>
          <a:p>
            <a:endParaRPr lang="en-US" dirty="0"/>
          </a:p>
        </p:txBody>
      </p:sp>
    </p:spTree>
    <p:extLst>
      <p:ext uri="{BB962C8B-B14F-4D97-AF65-F5344CB8AC3E}">
        <p14:creationId xmlns:p14="http://schemas.microsoft.com/office/powerpoint/2010/main" val="30362236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b="1" dirty="0"/>
              <a:t>آموزش دسترسی آزاد و رایگان به منابع علمی (کتب، مقالات و پایان نامه </a:t>
            </a:r>
            <a:r>
              <a:rPr lang="fa-IR" sz="2800" b="1" dirty="0" smtClean="0"/>
              <a:t>ها)در راستای ارتقاءکیفیت آموزش </a:t>
            </a:r>
            <a:r>
              <a:rPr lang="fa-IR" sz="2800" b="1" dirty="0"/>
              <a:t/>
            </a:r>
            <a:br>
              <a:rPr lang="fa-IR" sz="2800" b="1" dirty="0"/>
            </a:br>
            <a:endParaRPr lang="en-US" sz="2800" dirty="0"/>
          </a:p>
        </p:txBody>
      </p:sp>
      <p:sp>
        <p:nvSpPr>
          <p:cNvPr id="3" name="Content Placeholder 2"/>
          <p:cNvSpPr>
            <a:spLocks noGrp="1"/>
          </p:cNvSpPr>
          <p:nvPr>
            <p:ph idx="1"/>
          </p:nvPr>
        </p:nvSpPr>
        <p:spPr/>
        <p:txBody>
          <a:bodyPr/>
          <a:lstStyle/>
          <a:p>
            <a:pPr algn="r" rtl="1"/>
            <a:r>
              <a:rPr lang="fa-IR" dirty="0"/>
              <a:t>دسترسی آزاد به معنی منابع اطلاعات علمی (مقاله، کتاب، پایان نامه، داده های پژوهشی و...) است که به صورت آزاد و رایگان در دسترس همگان است. هدف دسترسی آزاد، افزایش دسترس پذیری به اطلاعات علمی است. در واقع دسترسی آزاد پاسخی است به بحران قیمت نشریات علمی که ناشران تجاری، آن ها را به فروش می رسانند. به دلیل بهای گزافی که ناشران تجاری برای اطلاعات علمی طلب می کنند، دانشگاه ها به خصوص در کشورهای در حال رشد بودجه کافی برای خرید آن ها نداشته و در نتیجه از دسترسی به اطلاعات علمی محروم می شوند</a:t>
            </a:r>
            <a:endParaRPr lang="en-US" dirty="0"/>
          </a:p>
        </p:txBody>
      </p:sp>
    </p:spTree>
    <p:extLst>
      <p:ext uri="{BB962C8B-B14F-4D97-AF65-F5344CB8AC3E}">
        <p14:creationId xmlns:p14="http://schemas.microsoft.com/office/powerpoint/2010/main" val="26959605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انواع دسترسی آزاد </a:t>
            </a:r>
            <a:endParaRPr lang="en-US" b="1" dirty="0"/>
          </a:p>
        </p:txBody>
      </p:sp>
      <p:sp>
        <p:nvSpPr>
          <p:cNvPr id="3" name="Content Placeholder 2"/>
          <p:cNvSpPr>
            <a:spLocks noGrp="1"/>
          </p:cNvSpPr>
          <p:nvPr>
            <p:ph idx="1"/>
          </p:nvPr>
        </p:nvSpPr>
        <p:spPr/>
        <p:txBody>
          <a:bodyPr>
            <a:normAutofit fontScale="92500"/>
          </a:bodyPr>
          <a:lstStyle/>
          <a:p>
            <a:pPr algn="r" rtl="1"/>
            <a:endParaRPr lang="fa-IR" dirty="0" smtClean="0"/>
          </a:p>
          <a:p>
            <a:pPr algn="r" rtl="1"/>
            <a:r>
              <a:rPr lang="fa-IR" b="1" dirty="0"/>
              <a:t>دسترسی آزاد گراتیس </a:t>
            </a:r>
            <a:r>
              <a:rPr lang="fa-IR" b="1" dirty="0" smtClean="0"/>
              <a:t>:</a:t>
            </a:r>
            <a:r>
              <a:rPr lang="fa-IR" dirty="0"/>
              <a:t>دسترسی آزاد گراتیس اطلاعاتی‌ هستند که به‌طور رایگان در دسترس قرار می‌گیرند، هرچند ممکن است هنوز هم برخی محدودیت‌های کپی‌رایت و صدور مجوز در خصوص آن‌ها اعمال شود.</a:t>
            </a:r>
          </a:p>
          <a:p>
            <a:pPr algn="r" rtl="1"/>
            <a:endParaRPr lang="fa-IR" dirty="0" smtClean="0"/>
          </a:p>
          <a:p>
            <a:pPr algn="r" rtl="1"/>
            <a:r>
              <a:rPr lang="fa-IR" b="1" dirty="0" smtClean="0"/>
              <a:t>دسترسی </a:t>
            </a:r>
            <a:r>
              <a:rPr lang="fa-IR" b="1" dirty="0"/>
              <a:t>آزاد </a:t>
            </a:r>
            <a:r>
              <a:rPr lang="fa-IR" b="1" dirty="0" smtClean="0"/>
              <a:t>لایبر:</a:t>
            </a:r>
            <a:r>
              <a:rPr lang="fa-IR" dirty="0" smtClean="0"/>
              <a:t>دسترسی </a:t>
            </a:r>
            <a:r>
              <a:rPr lang="fa-IR" dirty="0"/>
              <a:t>آزاد لایبر به اطلاعاتی اطلاق می‌شود که هم رایگان هستند و هم هیچ محدودیتی در زمینه کپی‌رایت و صدور مجوز ندارند</a:t>
            </a:r>
            <a:r>
              <a:rPr lang="fa-IR" dirty="0" smtClean="0"/>
              <a:t>.</a:t>
            </a:r>
            <a:endParaRPr lang="en-US" dirty="0" smtClean="0"/>
          </a:p>
          <a:p>
            <a:pPr algn="r" rtl="1"/>
            <a:endParaRPr lang="fa-IR" dirty="0"/>
          </a:p>
          <a:p>
            <a:pPr marL="0" indent="0" algn="r" rtl="1">
              <a:buNone/>
            </a:pPr>
            <a:r>
              <a:rPr lang="fa-IR" dirty="0">
                <a:solidFill>
                  <a:srgbClr val="FF0000"/>
                </a:solidFill>
              </a:rPr>
              <a:t>گرچه واژه «رایگان» بدین معناست که دسترسی به اطلاعات هزینه‌ای ندارد، اما نباید فراموش کرد که ناشر دسترسی آزاد هنوز هم برای انتشار اثر از مؤلفین پول دریافت می‌کند.</a:t>
            </a:r>
          </a:p>
          <a:p>
            <a:pPr algn="r" rtl="1"/>
            <a:endParaRPr lang="fa-IR" dirty="0" smtClean="0"/>
          </a:p>
          <a:p>
            <a:endParaRPr lang="en-US" dirty="0"/>
          </a:p>
        </p:txBody>
      </p:sp>
    </p:spTree>
    <p:extLst>
      <p:ext uri="{BB962C8B-B14F-4D97-AF65-F5344CB8AC3E}">
        <p14:creationId xmlns:p14="http://schemas.microsoft.com/office/powerpoint/2010/main" val="28022435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b="1" dirty="0"/>
              <a:t>دسترسی آزاد طلایی </a:t>
            </a:r>
            <a:r>
              <a:rPr lang="en-US" b="1" dirty="0" smtClean="0"/>
              <a:t>(Gold </a:t>
            </a:r>
            <a:r>
              <a:rPr lang="en-US" b="1" dirty="0"/>
              <a:t>Open Access) </a:t>
            </a:r>
            <a:r>
              <a:rPr lang="fa-IR" dirty="0"/>
              <a:t>که در آن مقالات بلافاصله پس از انتشار به صورت رایگان در دسترس </a:t>
            </a:r>
            <a:r>
              <a:rPr lang="fa-IR" dirty="0" smtClean="0"/>
              <a:t>هستند</a:t>
            </a:r>
            <a:endParaRPr lang="en-US" dirty="0" smtClean="0"/>
          </a:p>
          <a:p>
            <a:pPr marL="0" indent="0" algn="r" rtl="1">
              <a:buNone/>
            </a:pPr>
            <a:r>
              <a:rPr lang="fa-IR" dirty="0" smtClean="0"/>
              <a:t> </a:t>
            </a:r>
            <a:r>
              <a:rPr lang="fa-IR" b="1" dirty="0"/>
              <a:t>دسترسی آزاد سبز </a:t>
            </a:r>
            <a:r>
              <a:rPr lang="en-US" b="1" dirty="0" smtClean="0"/>
              <a:t>(Green </a:t>
            </a:r>
            <a:r>
              <a:rPr lang="en-US" b="1" dirty="0"/>
              <a:t>Open Access) </a:t>
            </a:r>
            <a:r>
              <a:rPr lang="fa-IR" dirty="0"/>
              <a:t>که در آن نویسندگان می‌توانند نسخه‌ای از کار خود را در یک مخزن دسترسی آزاد قرار دهند، حتی اگر در یک مجله با دسترسی محدود منتشر شده باشد</a:t>
            </a:r>
            <a:r>
              <a:rPr lang="fa-IR" dirty="0" smtClean="0"/>
              <a:t>.</a:t>
            </a:r>
            <a:endParaRPr lang="fa-IR" dirty="0"/>
          </a:p>
          <a:p>
            <a:pPr marL="0" indent="0" algn="r" rtl="1">
              <a:buNone/>
            </a:pPr>
            <a:endParaRPr lang="fa-IR" dirty="0"/>
          </a:p>
          <a:p>
            <a:pPr marL="0" indent="0" algn="r" rtl="1">
              <a:buNone/>
            </a:pPr>
            <a:r>
              <a:rPr lang="fa-IR" b="1" dirty="0"/>
              <a:t>دسترسی ترکیبی </a:t>
            </a:r>
            <a:r>
              <a:rPr lang="en-US" b="1" dirty="0" smtClean="0"/>
              <a:t>(hybrid </a:t>
            </a:r>
            <a:r>
              <a:rPr lang="en-US" b="1" dirty="0"/>
              <a:t>models): </a:t>
            </a:r>
            <a:r>
              <a:rPr lang="fa-IR" dirty="0"/>
              <a:t>این نوع دسترسی به گونه ای است که دو نوع متفاوت را در اختیار نویسنده قرار می دهد. اگر نویسنده حق شارژ را پرداخت کند مقاله به صورت دسترسی آزاد در اختیار مخاطبان قرار می گیرد و در صورتی که این گزینه را انتخاب نکند به صورت غیر دسترسی آزاد است</a:t>
            </a:r>
            <a:endParaRPr lang="en-US" dirty="0"/>
          </a:p>
        </p:txBody>
      </p:sp>
    </p:spTree>
    <p:extLst>
      <p:ext uri="{BB962C8B-B14F-4D97-AF65-F5344CB8AC3E}">
        <p14:creationId xmlns:p14="http://schemas.microsoft.com/office/powerpoint/2010/main" val="29054681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t>ژورنال‌های </a:t>
            </a:r>
            <a:r>
              <a:rPr lang="en-US" b="1" dirty="0"/>
              <a:t>Open Access</a:t>
            </a:r>
            <a:br>
              <a:rPr lang="en-US" b="1" dirty="0"/>
            </a:br>
            <a:endParaRPr lang="en-US" dirty="0"/>
          </a:p>
        </p:txBody>
      </p:sp>
      <p:sp>
        <p:nvSpPr>
          <p:cNvPr id="3" name="Content Placeholder 2"/>
          <p:cNvSpPr>
            <a:spLocks noGrp="1"/>
          </p:cNvSpPr>
          <p:nvPr>
            <p:ph idx="1"/>
          </p:nvPr>
        </p:nvSpPr>
        <p:spPr/>
        <p:txBody>
          <a:bodyPr/>
          <a:lstStyle/>
          <a:p>
            <a:pPr marL="0" indent="0" algn="r" rtl="1">
              <a:buNone/>
            </a:pPr>
            <a:r>
              <a:rPr lang="fa-IR" dirty="0">
                <a:solidFill>
                  <a:srgbClr val="2C2F34"/>
                </a:solidFill>
                <a:latin typeface="iran"/>
              </a:rPr>
              <a:t>تعداد زیادی ژورنال‌های دسترسی آزاد تک‌رشته‌ای و چندرشته‌ای وجود دارد. ژورنال‌های ویژه انتشار را با دقت انتخاب کنید.</a:t>
            </a:r>
          </a:p>
          <a:p>
            <a:pPr marL="0" indent="0" algn="r" rtl="1">
              <a:buNone/>
            </a:pPr>
            <a:r>
              <a:rPr lang="en-US" b="1" dirty="0">
                <a:solidFill>
                  <a:srgbClr val="2ECC71"/>
                </a:solidFill>
                <a:latin typeface="iran"/>
                <a:hlinkClick r:id="rId2"/>
              </a:rPr>
              <a:t>Directory of Open Access Journals (DOAJ)</a:t>
            </a:r>
            <a:endParaRPr lang="en-US" dirty="0">
              <a:solidFill>
                <a:srgbClr val="2C2F34"/>
              </a:solidFill>
              <a:latin typeface="iran"/>
            </a:endParaRPr>
          </a:p>
          <a:p>
            <a:pPr marL="0" indent="0" algn="r" rtl="1">
              <a:buNone/>
            </a:pPr>
            <a:r>
              <a:rPr lang="fa-IR" dirty="0">
                <a:solidFill>
                  <a:srgbClr val="2C2F34"/>
                </a:solidFill>
                <a:latin typeface="iran"/>
              </a:rPr>
              <a:t>این مسیر قابل جستجوی ژورنال‌های دسترسی آزاد در کلیه رشته‌ها است.</a:t>
            </a:r>
          </a:p>
          <a:p>
            <a:pPr marL="0" indent="0" algn="r" rtl="1">
              <a:buNone/>
            </a:pPr>
            <a:r>
              <a:rPr lang="en-US" b="1" dirty="0">
                <a:solidFill>
                  <a:srgbClr val="2ECC71"/>
                </a:solidFill>
                <a:latin typeface="iran"/>
                <a:hlinkClick r:id="rId3"/>
              </a:rPr>
              <a:t>Public Library of Science (</a:t>
            </a:r>
            <a:r>
              <a:rPr lang="en-US" b="1" dirty="0" err="1">
                <a:solidFill>
                  <a:srgbClr val="2ECC71"/>
                </a:solidFill>
                <a:latin typeface="iran"/>
                <a:hlinkClick r:id="rId3"/>
              </a:rPr>
              <a:t>PLoS</a:t>
            </a:r>
            <a:r>
              <a:rPr lang="en-US" b="1" dirty="0">
                <a:solidFill>
                  <a:srgbClr val="2ECC71"/>
                </a:solidFill>
                <a:latin typeface="iran"/>
                <a:hlinkClick r:id="rId3"/>
              </a:rPr>
              <a:t>)</a:t>
            </a:r>
            <a:endParaRPr lang="en-US" dirty="0">
              <a:solidFill>
                <a:srgbClr val="2C2F34"/>
              </a:solidFill>
              <a:latin typeface="iran"/>
            </a:endParaRPr>
          </a:p>
          <a:p>
            <a:pPr marL="0" indent="0" algn="r" rtl="1">
              <a:buNone/>
            </a:pPr>
            <a:r>
              <a:rPr lang="en-US" dirty="0" err="1">
                <a:solidFill>
                  <a:srgbClr val="2C2F34"/>
                </a:solidFill>
                <a:latin typeface="iran"/>
              </a:rPr>
              <a:t>PLoS</a:t>
            </a:r>
            <a:r>
              <a:rPr lang="en-US" dirty="0">
                <a:solidFill>
                  <a:srgbClr val="2C2F34"/>
                </a:solidFill>
                <a:latin typeface="iran"/>
              </a:rPr>
              <a:t> </a:t>
            </a:r>
            <a:r>
              <a:rPr lang="fa-IR" dirty="0">
                <a:solidFill>
                  <a:srgbClr val="2C2F34"/>
                </a:solidFill>
                <a:latin typeface="iran"/>
              </a:rPr>
              <a:t>چندین ژورنال معتبر دسترسی آزاد را که تحت داوری دقیق همتا قرار گرفته‌اند منتشر می‌کند که رشته‌های مختلف علوم ازجمله </a:t>
            </a:r>
            <a:r>
              <a:rPr lang="en-US" dirty="0" err="1">
                <a:solidFill>
                  <a:srgbClr val="2C2F34"/>
                </a:solidFill>
                <a:latin typeface="iran"/>
              </a:rPr>
              <a:t>PLoS</a:t>
            </a:r>
            <a:r>
              <a:rPr lang="en-US" dirty="0">
                <a:solidFill>
                  <a:srgbClr val="2C2F34"/>
                </a:solidFill>
                <a:latin typeface="iran"/>
              </a:rPr>
              <a:t> </a:t>
            </a:r>
            <a:r>
              <a:rPr lang="fa-IR" dirty="0">
                <a:solidFill>
                  <a:srgbClr val="2C2F34"/>
                </a:solidFill>
                <a:latin typeface="iran"/>
              </a:rPr>
              <a:t>زیست‌شناسی، </a:t>
            </a:r>
            <a:r>
              <a:rPr lang="en-US" dirty="0" err="1">
                <a:solidFill>
                  <a:srgbClr val="2C2F34"/>
                </a:solidFill>
                <a:latin typeface="iran"/>
              </a:rPr>
              <a:t>PLoS</a:t>
            </a:r>
            <a:r>
              <a:rPr lang="en-US" dirty="0">
                <a:solidFill>
                  <a:srgbClr val="2C2F34"/>
                </a:solidFill>
                <a:latin typeface="iran"/>
              </a:rPr>
              <a:t> </a:t>
            </a:r>
            <a:r>
              <a:rPr lang="fa-IR" dirty="0">
                <a:solidFill>
                  <a:srgbClr val="2C2F34"/>
                </a:solidFill>
                <a:latin typeface="iran"/>
              </a:rPr>
              <a:t>وان و </a:t>
            </a:r>
            <a:r>
              <a:rPr lang="en-US" dirty="0" err="1">
                <a:solidFill>
                  <a:srgbClr val="2C2F34"/>
                </a:solidFill>
                <a:latin typeface="iran"/>
              </a:rPr>
              <a:t>PLoS</a:t>
            </a:r>
            <a:r>
              <a:rPr lang="en-US" dirty="0">
                <a:solidFill>
                  <a:srgbClr val="2C2F34"/>
                </a:solidFill>
                <a:latin typeface="iran"/>
              </a:rPr>
              <a:t> </a:t>
            </a:r>
            <a:r>
              <a:rPr lang="fa-IR" dirty="0">
                <a:solidFill>
                  <a:srgbClr val="2C2F34"/>
                </a:solidFill>
                <a:latin typeface="iran"/>
              </a:rPr>
              <a:t>پاتوژن را در برمی‌گیرد.</a:t>
            </a:r>
          </a:p>
          <a:p>
            <a:pPr marL="0" indent="0" algn="r" rtl="1">
              <a:buNone/>
            </a:pPr>
            <a:endParaRPr lang="en-US" dirty="0"/>
          </a:p>
        </p:txBody>
      </p:sp>
    </p:spTree>
    <p:extLst>
      <p:ext uri="{BB962C8B-B14F-4D97-AF65-F5344CB8AC3E}">
        <p14:creationId xmlns:p14="http://schemas.microsoft.com/office/powerpoint/2010/main" val="39965432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t>ژورنال‌های </a:t>
            </a:r>
            <a:r>
              <a:rPr lang="en-US" b="1" dirty="0"/>
              <a:t>Open Access</a:t>
            </a:r>
          </a:p>
        </p:txBody>
      </p:sp>
      <p:sp>
        <p:nvSpPr>
          <p:cNvPr id="3" name="Content Placeholder 2"/>
          <p:cNvSpPr>
            <a:spLocks noGrp="1"/>
          </p:cNvSpPr>
          <p:nvPr>
            <p:ph idx="1"/>
          </p:nvPr>
        </p:nvSpPr>
        <p:spPr/>
        <p:txBody>
          <a:bodyPr>
            <a:normAutofit fontScale="85000" lnSpcReduction="20000"/>
          </a:bodyPr>
          <a:lstStyle/>
          <a:p>
            <a:pPr marL="0" indent="0" algn="r" rtl="1">
              <a:buNone/>
            </a:pPr>
            <a:r>
              <a:rPr lang="en-US" b="1" dirty="0">
                <a:hlinkClick r:id="rId2"/>
              </a:rPr>
              <a:t>BioMed Central</a:t>
            </a:r>
            <a:endParaRPr lang="en-US" dirty="0"/>
          </a:p>
          <a:p>
            <a:pPr marL="0" indent="0" algn="r" rtl="1">
              <a:buNone/>
            </a:pPr>
            <a:r>
              <a:rPr lang="fa-IR" dirty="0"/>
              <a:t>این ناشر مستقل در لندن، انگلستان، امکان دسترسی آزاد به انتشارات پژوهشی زیست‌پزشکی را فراهم می‌کند. این انتشارات شامل مقالات ژورنالی زیست‌شناسی و پزشکی، گزارش‌های جاری و چکیده‌ جلسات است. این ناشر اطلاعاتی درباره‌ کارآزمایی‌های فعلی کنترل‌شده و موضوعات مرتبط با زیست‌شناسی مدرن ارائه می‌دهد.</a:t>
            </a:r>
          </a:p>
          <a:p>
            <a:pPr marL="0" indent="0" algn="r" rtl="1">
              <a:buNone/>
            </a:pPr>
            <a:r>
              <a:rPr lang="en-US" b="1" dirty="0">
                <a:hlinkClick r:id="rId3"/>
              </a:rPr>
              <a:t>International Association for Media and Communication Research OA journal list</a:t>
            </a:r>
            <a:endParaRPr lang="en-US" dirty="0"/>
          </a:p>
          <a:p>
            <a:pPr marL="0" indent="0" algn="r" rtl="1">
              <a:buNone/>
            </a:pPr>
            <a:r>
              <a:rPr lang="fa-IR" dirty="0"/>
              <a:t>در این سایت، فهرست ژورنال‌هایی با دسترسی آزاد در زمینه پژوهش‌های رسانه‌ای و ارتباطی قابل مشاهده است.</a:t>
            </a:r>
          </a:p>
          <a:p>
            <a:pPr marL="0" indent="0" algn="r" rtl="1">
              <a:buNone/>
            </a:pPr>
            <a:r>
              <a:rPr lang="en-US" b="1" dirty="0">
                <a:hlinkClick r:id="rId4"/>
              </a:rPr>
              <a:t>PeerJ</a:t>
            </a:r>
            <a:endParaRPr lang="en-US" dirty="0"/>
          </a:p>
          <a:p>
            <a:pPr marL="0" indent="0" algn="r" rtl="1">
              <a:buNone/>
            </a:pPr>
            <a:r>
              <a:rPr lang="en-US" dirty="0"/>
              <a:t>PeerJ </a:t>
            </a:r>
            <a:r>
              <a:rPr lang="fa-IR" dirty="0"/>
              <a:t>که شاخه‌ای از </a:t>
            </a:r>
            <a:r>
              <a:rPr lang="en-US" dirty="0" err="1"/>
              <a:t>PLoS</a:t>
            </a:r>
            <a:r>
              <a:rPr lang="en-US" dirty="0"/>
              <a:t> </a:t>
            </a:r>
            <a:r>
              <a:rPr lang="fa-IR" dirty="0"/>
              <a:t>محسوب می‌شود، ژورنال دسترسی آزاد جدیدی در زمینه علوم زیست‌شناسی و پزشکی است. </a:t>
            </a:r>
            <a:r>
              <a:rPr lang="en-US" dirty="0"/>
              <a:t>PeerJ </a:t>
            </a:r>
            <a:r>
              <a:rPr lang="fa-IR" dirty="0"/>
              <a:t>تحت الگوی منحصربه‌فرد هزینه نشر کار می‌کند که گزینه‌های عضویت مادام‌العمر را در اختیار کاربران و مؤلفین می‌گذارد. ما در مقاله دیگری </a:t>
            </a:r>
            <a:r>
              <a:rPr lang="fa-IR" dirty="0">
                <a:hlinkClick r:id="rId5"/>
              </a:rPr>
              <a:t>برترین ژورنال‌های پزشکی</a:t>
            </a:r>
            <a:r>
              <a:rPr lang="fa-IR" dirty="0"/>
              <a:t> را معرفی کرده‌ایم.</a:t>
            </a:r>
          </a:p>
          <a:p>
            <a:pPr marL="0" indent="0">
              <a:buNone/>
            </a:pPr>
            <a:endParaRPr lang="en-US" dirty="0"/>
          </a:p>
        </p:txBody>
      </p:sp>
    </p:spTree>
    <p:extLst>
      <p:ext uri="{BB962C8B-B14F-4D97-AF65-F5344CB8AC3E}">
        <p14:creationId xmlns:p14="http://schemas.microsoft.com/office/powerpoint/2010/main" val="35505252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solidFill>
                  <a:prstClr val="black"/>
                </a:solidFill>
              </a:rPr>
              <a:t>ژورنال‌های </a:t>
            </a:r>
            <a:r>
              <a:rPr lang="en-US" b="1" dirty="0">
                <a:solidFill>
                  <a:prstClr val="black"/>
                </a:solidFill>
              </a:rPr>
              <a:t>Open Access</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en-US" b="1" dirty="0">
                <a:solidFill>
                  <a:srgbClr val="2ECC71"/>
                </a:solidFill>
                <a:latin typeface="iran"/>
                <a:hlinkClick r:id="rId2"/>
              </a:rPr>
              <a:t>Elsevier’s </a:t>
            </a:r>
            <a:r>
              <a:rPr lang="en-US" b="1" dirty="0" err="1">
                <a:solidFill>
                  <a:srgbClr val="2ECC71"/>
                </a:solidFill>
                <a:latin typeface="iran"/>
                <a:hlinkClick r:id="rId2"/>
              </a:rPr>
              <a:t>Opan</a:t>
            </a:r>
            <a:r>
              <a:rPr lang="en-US" b="1" dirty="0">
                <a:solidFill>
                  <a:srgbClr val="2ECC71"/>
                </a:solidFill>
                <a:latin typeface="iran"/>
                <a:hlinkClick r:id="rId2"/>
              </a:rPr>
              <a:t> Access Journals</a:t>
            </a:r>
            <a:endParaRPr lang="en-US" dirty="0">
              <a:solidFill>
                <a:srgbClr val="2C2F34"/>
              </a:solidFill>
              <a:latin typeface="iran"/>
            </a:endParaRPr>
          </a:p>
          <a:p>
            <a:pPr marL="0" indent="0" algn="just" rtl="1">
              <a:buNone/>
            </a:pPr>
            <a:r>
              <a:rPr lang="fa-IR" dirty="0">
                <a:solidFill>
                  <a:srgbClr val="2C2F34"/>
                </a:solidFill>
                <a:latin typeface="iran"/>
              </a:rPr>
              <a:t>الزویر ژورنال‌ها و آثار پژوهشی بسیاری را در رشته‌های مختلف منتشر می‌کند. در سایت این ناشر، لیستی از ژورنال‌های دسترسی آزاد آن قابل مشاهده است.</a:t>
            </a:r>
          </a:p>
          <a:p>
            <a:pPr marL="0" indent="0" algn="r" rtl="1">
              <a:buNone/>
            </a:pPr>
            <a:r>
              <a:rPr lang="en-US" b="1" dirty="0">
                <a:solidFill>
                  <a:srgbClr val="2ECC71"/>
                </a:solidFill>
                <a:latin typeface="iran"/>
                <a:hlinkClick r:id="rId3"/>
              </a:rPr>
              <a:t>SpringerOpen</a:t>
            </a:r>
            <a:endParaRPr lang="en-US" dirty="0">
              <a:solidFill>
                <a:srgbClr val="2C2F34"/>
              </a:solidFill>
              <a:latin typeface="iran"/>
            </a:endParaRPr>
          </a:p>
          <a:p>
            <a:pPr marL="0" indent="0" algn="just" rtl="1">
              <a:buNone/>
            </a:pPr>
            <a:r>
              <a:rPr lang="fa-IR" dirty="0">
                <a:solidFill>
                  <a:srgbClr val="2C2F34"/>
                </a:solidFill>
                <a:latin typeface="iran"/>
              </a:rPr>
              <a:t>شامل لیستی از ژورنال‌های دسترسی آزاد است که اشپرینگر در رشته‌ها و زمینه‌های متعدد منتشر کرده است.</a:t>
            </a:r>
          </a:p>
          <a:p>
            <a:pPr marL="0" indent="0" algn="r" rtl="1">
              <a:buNone/>
            </a:pPr>
            <a:r>
              <a:rPr lang="en-US" b="1" dirty="0">
                <a:solidFill>
                  <a:srgbClr val="2ECC71"/>
                </a:solidFill>
                <a:latin typeface="iran"/>
                <a:hlinkClick r:id="rId4"/>
              </a:rPr>
              <a:t>Taylor &amp; Francis OA Journals</a:t>
            </a:r>
            <a:endParaRPr lang="en-US" dirty="0">
              <a:solidFill>
                <a:srgbClr val="2C2F34"/>
              </a:solidFill>
              <a:latin typeface="iran"/>
            </a:endParaRPr>
          </a:p>
          <a:p>
            <a:pPr marL="0" indent="0" algn="just" rtl="1">
              <a:buNone/>
            </a:pPr>
            <a:r>
              <a:rPr lang="fa-IR" dirty="0">
                <a:solidFill>
                  <a:srgbClr val="2C2F34"/>
                </a:solidFill>
                <a:latin typeface="iran"/>
              </a:rPr>
              <a:t>این ناشر ژورنال‌ها و آثار پژوهشی بسیاری را در رشته‌های مختلف منتشر می‌کند. در سایت آن لیستی از ژورنال‌های دسترسی آزاد این ناشر قابل مشاهده است.</a:t>
            </a:r>
          </a:p>
          <a:p>
            <a:pPr marL="0" indent="0" algn="r" rtl="1">
              <a:buNone/>
            </a:pPr>
            <a:r>
              <a:rPr lang="en-US" b="1" dirty="0">
                <a:solidFill>
                  <a:srgbClr val="2ECC71"/>
                </a:solidFill>
                <a:latin typeface="iran"/>
                <a:hlinkClick r:id="rId5"/>
              </a:rPr>
              <a:t>Wiley Open Access</a:t>
            </a:r>
            <a:endParaRPr lang="en-US" dirty="0">
              <a:solidFill>
                <a:srgbClr val="2C2F34"/>
              </a:solidFill>
              <a:latin typeface="iran"/>
            </a:endParaRPr>
          </a:p>
          <a:p>
            <a:pPr marL="0" indent="0" algn="just" rtl="1">
              <a:buNone/>
            </a:pPr>
            <a:r>
              <a:rPr lang="fa-IR" dirty="0">
                <a:solidFill>
                  <a:srgbClr val="2C2F34"/>
                </a:solidFill>
                <a:latin typeface="iran"/>
              </a:rPr>
              <a:t>وایلی ژورنال‌ها و آثار پژوهشی متعددی را در زمینه‌های مختلف منتشر می‌کند. این سایت لیستی از ژورنال‌های دسترسی آزاد این ناشر را در اختیار کاربران و مؤلفین می‌گذارد.</a:t>
            </a:r>
          </a:p>
          <a:p>
            <a:pPr marL="0" indent="0" algn="r" rtl="1">
              <a:buNone/>
            </a:pPr>
            <a:endParaRPr lang="en-US" dirty="0"/>
          </a:p>
        </p:txBody>
      </p:sp>
    </p:spTree>
    <p:extLst>
      <p:ext uri="{BB962C8B-B14F-4D97-AF65-F5344CB8AC3E}">
        <p14:creationId xmlns:p14="http://schemas.microsoft.com/office/powerpoint/2010/main" val="135551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altLang="en-US" dirty="0">
                <a:solidFill>
                  <a:srgbClr val="0D0D0D"/>
                </a:solidFill>
                <a:latin typeface="ui-sans-serif"/>
              </a:rPr>
              <a:t>ویژگی‌های اصلی آموزش عبارتند </a:t>
            </a:r>
            <a:r>
              <a:rPr lang="ar-SA" altLang="en-US" dirty="0" smtClean="0">
                <a:solidFill>
                  <a:srgbClr val="0D0D0D"/>
                </a:solidFill>
                <a:latin typeface="ui-sans-serif"/>
              </a:rPr>
              <a:t>از</a:t>
            </a:r>
            <a:endParaRPr lang="en-US" dirty="0"/>
          </a:p>
        </p:txBody>
      </p:sp>
      <p:sp>
        <p:nvSpPr>
          <p:cNvPr id="3" name="Content Placeholder 2"/>
          <p:cNvSpPr>
            <a:spLocks noGrp="1"/>
          </p:cNvSpPr>
          <p:nvPr>
            <p:ph idx="1"/>
          </p:nvPr>
        </p:nvSpPr>
        <p:spPr/>
        <p:txBody>
          <a:bodyPr>
            <a:normAutofit fontScale="85000" lnSpcReduction="20000"/>
          </a:bodyPr>
          <a:lstStyle/>
          <a:p>
            <a:pPr marL="0" lvl="0" indent="0" algn="r" rtl="1" eaLnBrk="0" fontAlgn="base" hangingPunct="0">
              <a:lnSpc>
                <a:spcPct val="100000"/>
              </a:lnSpc>
              <a:spcBef>
                <a:spcPct val="0"/>
              </a:spcBef>
              <a:spcAft>
                <a:spcPct val="0"/>
              </a:spcAft>
              <a:buFontTx/>
              <a:buAutoNum type="arabicPeriod"/>
            </a:pPr>
            <a:r>
              <a:rPr lang="ar-SA" altLang="en-US" b="1" dirty="0" smtClean="0">
                <a:solidFill>
                  <a:srgbClr val="0D0D0D"/>
                </a:solidFill>
                <a:latin typeface="ui-sans-serif"/>
              </a:rPr>
              <a:t>انتقال </a:t>
            </a:r>
            <a:r>
              <a:rPr lang="ar-SA" altLang="en-US" b="1" dirty="0">
                <a:solidFill>
                  <a:srgbClr val="0D0D0D"/>
                </a:solidFill>
                <a:latin typeface="ui-sans-serif"/>
              </a:rPr>
              <a:t>دانش و مهارت‌ها</a:t>
            </a:r>
            <a:r>
              <a:rPr lang="en-US" altLang="en-US" dirty="0">
                <a:solidFill>
                  <a:srgbClr val="0D0D0D"/>
                </a:solidFill>
                <a:latin typeface="ui-sans-serif"/>
              </a:rPr>
              <a:t>: </a:t>
            </a:r>
            <a:r>
              <a:rPr lang="ar-SA" altLang="en-US" dirty="0">
                <a:solidFill>
                  <a:srgbClr val="0D0D0D"/>
                </a:solidFill>
                <a:latin typeface="ui-sans-serif"/>
              </a:rPr>
              <a:t>آموزش به انتقال اطلاعات و مهارت‌های مورد نیاز به </a:t>
            </a:r>
            <a:r>
              <a:rPr lang="ar-SA" altLang="en-US" dirty="0" smtClean="0">
                <a:solidFill>
                  <a:srgbClr val="0D0D0D"/>
                </a:solidFill>
                <a:latin typeface="ui-sans-serif"/>
              </a:rPr>
              <a:t>یادگیرندگان </a:t>
            </a:r>
            <a:r>
              <a:rPr lang="ar-SA" altLang="en-US" dirty="0">
                <a:solidFill>
                  <a:srgbClr val="0D0D0D"/>
                </a:solidFill>
                <a:latin typeface="ui-sans-serif"/>
              </a:rPr>
              <a:t>کمک می‌کند</a:t>
            </a:r>
            <a:r>
              <a:rPr lang="en-US" altLang="en-US" dirty="0">
                <a:solidFill>
                  <a:srgbClr val="0D0D0D"/>
                </a:solidFill>
                <a:latin typeface="ui-sans-serif"/>
              </a:rPr>
              <a:t>.</a:t>
            </a:r>
          </a:p>
          <a:p>
            <a:pPr marL="0" lvl="0" indent="0" algn="r" rtl="1" eaLnBrk="0" fontAlgn="base" hangingPunct="0">
              <a:lnSpc>
                <a:spcPct val="100000"/>
              </a:lnSpc>
              <a:spcBef>
                <a:spcPct val="0"/>
              </a:spcBef>
              <a:spcAft>
                <a:spcPct val="0"/>
              </a:spcAft>
              <a:buFontTx/>
              <a:buAutoNum type="arabicPeriod" startAt="2"/>
            </a:pPr>
            <a:r>
              <a:rPr lang="ar-SA" altLang="en-US" b="1" dirty="0">
                <a:solidFill>
                  <a:srgbClr val="0D0D0D"/>
                </a:solidFill>
                <a:latin typeface="ui-sans-serif"/>
              </a:rPr>
              <a:t>توسعه فکری و شناختی</a:t>
            </a:r>
            <a:r>
              <a:rPr lang="en-US" altLang="en-US" dirty="0">
                <a:solidFill>
                  <a:srgbClr val="0D0D0D"/>
                </a:solidFill>
                <a:latin typeface="ui-sans-serif"/>
              </a:rPr>
              <a:t>: </a:t>
            </a:r>
            <a:r>
              <a:rPr lang="ar-SA" altLang="en-US" dirty="0">
                <a:solidFill>
                  <a:srgbClr val="0D0D0D"/>
                </a:solidFill>
                <a:latin typeface="ui-sans-serif"/>
              </a:rPr>
              <a:t>آموزش به بهبود توانایی‌های شناختی و فکری افراد کمک می‌کند</a:t>
            </a:r>
            <a:r>
              <a:rPr lang="en-US" altLang="en-US" dirty="0">
                <a:solidFill>
                  <a:srgbClr val="0D0D0D"/>
                </a:solidFill>
                <a:latin typeface="ui-sans-serif"/>
              </a:rPr>
              <a:t>.</a:t>
            </a:r>
          </a:p>
          <a:p>
            <a:pPr marL="0" lvl="0" indent="0" algn="r" rtl="1" eaLnBrk="0" fontAlgn="base" hangingPunct="0">
              <a:lnSpc>
                <a:spcPct val="100000"/>
              </a:lnSpc>
              <a:spcBef>
                <a:spcPct val="0"/>
              </a:spcBef>
              <a:spcAft>
                <a:spcPct val="0"/>
              </a:spcAft>
              <a:buFontTx/>
              <a:buAutoNum type="arabicPeriod" startAt="3"/>
            </a:pPr>
            <a:r>
              <a:rPr lang="ar-SA" altLang="en-US" b="1" dirty="0">
                <a:solidFill>
                  <a:srgbClr val="0D0D0D"/>
                </a:solidFill>
                <a:latin typeface="ui-sans-serif"/>
              </a:rPr>
              <a:t>پرورش ارزش‌ها و نگرش‌ها</a:t>
            </a:r>
            <a:r>
              <a:rPr lang="en-US" altLang="en-US" dirty="0">
                <a:solidFill>
                  <a:srgbClr val="0D0D0D"/>
                </a:solidFill>
                <a:latin typeface="ui-sans-serif"/>
              </a:rPr>
              <a:t>: </a:t>
            </a:r>
            <a:r>
              <a:rPr lang="ar-SA" altLang="en-US" dirty="0">
                <a:solidFill>
                  <a:srgbClr val="0D0D0D"/>
                </a:solidFill>
                <a:latin typeface="ui-sans-serif"/>
              </a:rPr>
              <a:t>آموزش می‌تواند به شکل‌گیری و تقویت ارزش‌ها، باورها و نگرش‌های مثبت کمک کند</a:t>
            </a:r>
            <a:r>
              <a:rPr lang="en-US" altLang="en-US" dirty="0">
                <a:solidFill>
                  <a:srgbClr val="0D0D0D"/>
                </a:solidFill>
                <a:latin typeface="ui-sans-serif"/>
              </a:rPr>
              <a:t>.</a:t>
            </a:r>
          </a:p>
          <a:p>
            <a:pPr marL="0" lvl="0" indent="0" algn="r" rtl="1" eaLnBrk="0" fontAlgn="base" hangingPunct="0">
              <a:lnSpc>
                <a:spcPct val="100000"/>
              </a:lnSpc>
              <a:spcBef>
                <a:spcPct val="0"/>
              </a:spcBef>
              <a:spcAft>
                <a:spcPct val="0"/>
              </a:spcAft>
              <a:buFontTx/>
              <a:buAutoNum type="arabicPeriod" startAt="4"/>
            </a:pPr>
            <a:r>
              <a:rPr lang="ar-SA" altLang="en-US" b="1" dirty="0">
                <a:solidFill>
                  <a:srgbClr val="0D0D0D"/>
                </a:solidFill>
                <a:latin typeface="ui-sans-serif"/>
              </a:rPr>
              <a:t>افزایش توانمندی‌های فردی</a:t>
            </a:r>
            <a:r>
              <a:rPr lang="en-US" altLang="en-US" dirty="0">
                <a:solidFill>
                  <a:srgbClr val="0D0D0D"/>
                </a:solidFill>
                <a:latin typeface="ui-sans-serif"/>
              </a:rPr>
              <a:t>: </a:t>
            </a:r>
            <a:r>
              <a:rPr lang="ar-SA" altLang="en-US" dirty="0">
                <a:solidFill>
                  <a:srgbClr val="0D0D0D"/>
                </a:solidFill>
                <a:latin typeface="ui-sans-serif"/>
              </a:rPr>
              <a:t>آموزش افراد را برای مقابله با چالش‌های مختلف زندگی و حرفه‌ای آماده می‌کند</a:t>
            </a:r>
            <a:r>
              <a:rPr lang="en-US" altLang="en-US" dirty="0">
                <a:solidFill>
                  <a:srgbClr val="0D0D0D"/>
                </a:solidFill>
                <a:latin typeface="ui-sans-serif"/>
              </a:rPr>
              <a:t>.</a:t>
            </a:r>
          </a:p>
          <a:p>
            <a:pPr marL="0" lvl="0" indent="0" algn="r" rtl="1" eaLnBrk="0" fontAlgn="base" hangingPunct="0">
              <a:lnSpc>
                <a:spcPct val="100000"/>
              </a:lnSpc>
              <a:spcBef>
                <a:spcPct val="0"/>
              </a:spcBef>
              <a:spcAft>
                <a:spcPct val="0"/>
              </a:spcAft>
              <a:buFontTx/>
              <a:buAutoNum type="arabicPeriod" startAt="5"/>
            </a:pPr>
            <a:r>
              <a:rPr lang="ar-SA" altLang="en-US" b="1" dirty="0">
                <a:solidFill>
                  <a:srgbClr val="0D0D0D"/>
                </a:solidFill>
                <a:latin typeface="ui-sans-serif"/>
              </a:rPr>
              <a:t>تشویق به یادگیری مستمر</a:t>
            </a:r>
            <a:r>
              <a:rPr lang="en-US" altLang="en-US" dirty="0">
                <a:solidFill>
                  <a:srgbClr val="0D0D0D"/>
                </a:solidFill>
                <a:latin typeface="ui-sans-serif"/>
              </a:rPr>
              <a:t>: </a:t>
            </a:r>
            <a:r>
              <a:rPr lang="ar-SA" altLang="en-US" dirty="0">
                <a:solidFill>
                  <a:srgbClr val="0D0D0D"/>
                </a:solidFill>
                <a:latin typeface="ui-sans-serif"/>
              </a:rPr>
              <a:t>آموزش افراد را به یادگیری مداوم و بهبود مستمر تشویق می‌کند</a:t>
            </a:r>
            <a:r>
              <a:rPr lang="en-US" altLang="en-US" dirty="0" smtClean="0">
                <a:solidFill>
                  <a:srgbClr val="0D0D0D"/>
                </a:solidFill>
                <a:latin typeface="ui-sans-serif"/>
              </a:rPr>
              <a:t>.</a:t>
            </a:r>
          </a:p>
          <a:p>
            <a:pPr marL="0" lvl="0" indent="0" algn="r" rtl="1" eaLnBrk="0" fontAlgn="base" hangingPunct="0">
              <a:lnSpc>
                <a:spcPct val="100000"/>
              </a:lnSpc>
              <a:spcBef>
                <a:spcPct val="0"/>
              </a:spcBef>
              <a:spcAft>
                <a:spcPct val="0"/>
              </a:spcAft>
              <a:buFontTx/>
              <a:buAutoNum type="arabicPeriod" startAt="5"/>
            </a:pPr>
            <a:endParaRPr lang="en-US" altLang="en-US" dirty="0">
              <a:solidFill>
                <a:srgbClr val="0D0D0D"/>
              </a:solidFill>
              <a:latin typeface="ui-sans-serif"/>
            </a:endParaRPr>
          </a:p>
          <a:p>
            <a:pPr marL="0" lvl="0" indent="0" algn="r" rtl="1" eaLnBrk="0" fontAlgn="base" hangingPunct="0">
              <a:lnSpc>
                <a:spcPct val="100000"/>
              </a:lnSpc>
              <a:spcBef>
                <a:spcPct val="0"/>
              </a:spcBef>
              <a:spcAft>
                <a:spcPct val="0"/>
              </a:spcAft>
              <a:buNone/>
            </a:pPr>
            <a:endParaRPr lang="en-US" altLang="en-US" dirty="0" smtClean="0">
              <a:solidFill>
                <a:srgbClr val="0D0D0D"/>
              </a:solidFill>
              <a:latin typeface="ui-sans-serif"/>
            </a:endParaRPr>
          </a:p>
          <a:p>
            <a:pPr marL="0" lvl="0" indent="0" algn="r" rtl="1" eaLnBrk="0" fontAlgn="base" hangingPunct="0">
              <a:lnSpc>
                <a:spcPct val="100000"/>
              </a:lnSpc>
              <a:spcBef>
                <a:spcPct val="0"/>
              </a:spcBef>
              <a:spcAft>
                <a:spcPct val="0"/>
              </a:spcAft>
              <a:buNone/>
            </a:pPr>
            <a:r>
              <a:rPr lang="ar-SA" altLang="en-US" b="1" dirty="0" smtClean="0">
                <a:solidFill>
                  <a:schemeClr val="accent1">
                    <a:lumMod val="75000"/>
                  </a:schemeClr>
                </a:solidFill>
                <a:latin typeface="ui-sans-serif"/>
              </a:rPr>
              <a:t>آموزش </a:t>
            </a:r>
            <a:r>
              <a:rPr lang="ar-SA" altLang="en-US" b="1" dirty="0">
                <a:solidFill>
                  <a:schemeClr val="accent1">
                    <a:lumMod val="75000"/>
                  </a:schemeClr>
                </a:solidFill>
                <a:latin typeface="ui-sans-serif"/>
              </a:rPr>
              <a:t>می‌تواند از طریق روش‌های مختلفی مانند کلاس‌های درس، دوره‌های آنلاین، کارگاه‌های آموزشی، تجربیات عملی و پروژه‌های گروهی انجام شود. هدف نهایی آموزش ایجاد تغییرات مثبت و پایدار در دانش، مهارت‌ها و رفتارهای افراد است تا آنها بتوانند به طور مؤثرتر و کارآمدتر در جامعه عمل کنند</a:t>
            </a:r>
            <a:r>
              <a:rPr lang="en-US" altLang="en-US" b="1" dirty="0">
                <a:solidFill>
                  <a:schemeClr val="accent1">
                    <a:lumMod val="75000"/>
                  </a:schemeClr>
                </a:solidFill>
                <a:latin typeface="ui-sans-serif"/>
                <a:cs typeface="Arial" panose="020B0604020202020204" pitchFamily="34" charset="0"/>
              </a:rPr>
              <a:t>.</a:t>
            </a:r>
            <a:endParaRPr lang="en-US" altLang="en-US" b="1" dirty="0">
              <a:solidFill>
                <a:schemeClr val="accent1">
                  <a:lumMod val="75000"/>
                </a:schemeClr>
              </a:solidFill>
            </a:endParaRPr>
          </a:p>
          <a:p>
            <a:endParaRPr lang="en-US" dirty="0"/>
          </a:p>
        </p:txBody>
      </p:sp>
    </p:spTree>
    <p:extLst>
      <p:ext uri="{BB962C8B-B14F-4D97-AF65-F5344CB8AC3E}">
        <p14:creationId xmlns:p14="http://schemas.microsoft.com/office/powerpoint/2010/main" val="5147612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t>ژورنال‌های </a:t>
            </a:r>
            <a:r>
              <a:rPr lang="en-US" b="1" dirty="0"/>
              <a:t>Open Access</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en-US" b="1" dirty="0">
                <a:hlinkClick r:id="rId2"/>
              </a:rPr>
              <a:t>Royal Society Open Science and Open Biology</a:t>
            </a:r>
            <a:endParaRPr lang="en-US" dirty="0"/>
          </a:p>
          <a:p>
            <a:pPr marL="0" indent="0" algn="r" rtl="1">
              <a:buNone/>
            </a:pPr>
            <a:r>
              <a:rPr lang="fa-IR" dirty="0"/>
              <a:t>دو مورد از ژورنال‌های «رویال سوسایتی» دارای دسترسی کاملاً آزاد هستند.</a:t>
            </a:r>
          </a:p>
          <a:p>
            <a:pPr marL="0" indent="0" algn="r" rtl="1">
              <a:buNone/>
            </a:pPr>
            <a:r>
              <a:rPr lang="en-US" b="1" dirty="0">
                <a:hlinkClick r:id="rId3"/>
              </a:rPr>
              <a:t>Open Library of Humanities</a:t>
            </a:r>
            <a:endParaRPr lang="en-US" dirty="0"/>
          </a:p>
          <a:p>
            <a:pPr marL="0" indent="0" algn="r" rtl="1">
              <a:buNone/>
            </a:pPr>
            <a:r>
              <a:rPr lang="en-US" dirty="0"/>
              <a:t>«</a:t>
            </a:r>
            <a:r>
              <a:rPr lang="fa-IR" dirty="0"/>
              <a:t>مجموعه انتشارات دسترسی آزاد پژوهش‌محور بین‌المللی است که رسالت آن دسترسی جهانی به آثار پیشگام اندیشه‌های انتقادی معاصر است». شبکه </a:t>
            </a:r>
            <a:r>
              <a:rPr lang="en-US" dirty="0"/>
              <a:t>OHP </a:t>
            </a:r>
            <a:r>
              <a:rPr lang="fa-IR" dirty="0"/>
              <a:t>شامل چندین سری کتاب دسترسی آزاد منتشرشده توسط </a:t>
            </a:r>
            <a:r>
              <a:rPr lang="en-US" dirty="0" err="1"/>
              <a:t>MPublishing</a:t>
            </a:r>
            <a:r>
              <a:rPr lang="en-US" dirty="0"/>
              <a:t> </a:t>
            </a:r>
            <a:r>
              <a:rPr lang="fa-IR" dirty="0"/>
              <a:t>در دانشگاه میشیگان و همچنین فهرست گزیده‌ای از ژورنال‌های دسترسی آزاد در زمینه نظریه انتقادی و فرهنگی است که به‌طور مستقل تولید شده‌اند.</a:t>
            </a:r>
          </a:p>
          <a:p>
            <a:pPr marL="0" indent="0" algn="r" rtl="1">
              <a:buNone/>
            </a:pPr>
            <a:r>
              <a:rPr lang="en-US" b="1" dirty="0">
                <a:hlinkClick r:id="rId4"/>
              </a:rPr>
              <a:t>MLA Commons</a:t>
            </a:r>
            <a:endParaRPr lang="en-US" dirty="0"/>
          </a:p>
          <a:p>
            <a:pPr marL="0" indent="0" algn="r" rtl="1">
              <a:buNone/>
            </a:pPr>
            <a:r>
              <a:rPr lang="fa-IR" dirty="0"/>
              <a:t>شبکه‌ای است که اعضای انجمن زبان مدرن را به هم پیوند می‌دهد. این سایت علاوه بر پشتیبانی از بلاگ‌ها و گروه‌های بحث و گفتگوی غیررسمی گوناگون، پایگاه قدرتمندی برای دسترسی به انتشارات رسمی دیگر است، چه انتشارات خود اعضاء و چه انتشاراتی که انجمن پایه‌گذارشان بوده است.» بخش «ایجاد پروژه‌های کتاب جدید در </a:t>
            </a:r>
            <a:r>
              <a:rPr lang="en-US" dirty="0"/>
              <a:t>MLA Commons» </a:t>
            </a:r>
            <a:r>
              <a:rPr lang="fa-IR" dirty="0"/>
              <a:t>را هم ببینید.</a:t>
            </a:r>
          </a:p>
          <a:p>
            <a:endParaRPr lang="en-US" dirty="0"/>
          </a:p>
        </p:txBody>
      </p:sp>
    </p:spTree>
    <p:extLst>
      <p:ext uri="{BB962C8B-B14F-4D97-AF65-F5344CB8AC3E}">
        <p14:creationId xmlns:p14="http://schemas.microsoft.com/office/powerpoint/2010/main" val="22263815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a:t>انتخاب: ژورنال‌های دسترسی </a:t>
            </a:r>
            <a:r>
              <a:rPr lang="fa-IR" dirty="0" smtClean="0"/>
              <a:t>آزاد</a:t>
            </a:r>
            <a:r>
              <a:rPr lang="fa-IR" dirty="0"/>
              <a:t/>
            </a:r>
            <a:br>
              <a:rPr lang="fa-IR" dirty="0"/>
            </a:br>
            <a:endParaRPr lang="en-US" dirty="0"/>
          </a:p>
        </p:txBody>
      </p:sp>
      <p:sp>
        <p:nvSpPr>
          <p:cNvPr id="3" name="Content Placeholder 2"/>
          <p:cNvSpPr>
            <a:spLocks noGrp="1"/>
          </p:cNvSpPr>
          <p:nvPr>
            <p:ph idx="1"/>
          </p:nvPr>
        </p:nvSpPr>
        <p:spPr/>
        <p:txBody>
          <a:bodyPr/>
          <a:lstStyle/>
          <a:p>
            <a:pPr marL="0" indent="0" algn="r" rtl="1">
              <a:buNone/>
            </a:pPr>
            <a:r>
              <a:rPr lang="fa-IR" dirty="0" smtClean="0"/>
              <a:t>چهار </a:t>
            </a:r>
            <a:r>
              <a:rPr lang="fa-IR" dirty="0"/>
              <a:t>عامل عمده‌ای که </a:t>
            </a:r>
            <a:r>
              <a:rPr lang="fa-IR" dirty="0" smtClean="0"/>
              <a:t>درانتخاب  </a:t>
            </a:r>
            <a:r>
              <a:rPr lang="fa-IR" dirty="0"/>
              <a:t>این تصمیم‌گیری باید به آن توجه داشت عبارت‌اند از: </a:t>
            </a:r>
            <a:endParaRPr lang="fa-IR" dirty="0" smtClean="0"/>
          </a:p>
          <a:p>
            <a:pPr marL="514350" indent="-514350" algn="r" rtl="1">
              <a:buFont typeface="+mj-lt"/>
              <a:buAutoNum type="arabicPeriod"/>
            </a:pPr>
            <a:r>
              <a:rPr lang="fa-IR" b="1" dirty="0"/>
              <a:t>رویت‌پذیری:</a:t>
            </a:r>
            <a:r>
              <a:rPr lang="fa-IR" dirty="0"/>
              <a:t>منظور از انتشار مقاله در ژورنال‌های دسترسی آزاد این است که افراد بیشتری احتمال دارد آن را مشاهده کنند، زیرا افراد بیشتری می‌توانند به آن دسترسی داشته باشند. در واقع، مطالعه‌ای نشان داد که دانلودهای متن کامل مقالات دسترسی آزاد ۸۹٪ بیشتر، دانلودهای فایل پی‌دی‌اف ۴۲٪ بیشتر، و بازدیدکنندگان منحصربه‌فرد ۲۳٪ بیشتر از بازدیدکنندگان مقالات اشتراکی بودند.</a:t>
            </a:r>
            <a:endParaRPr lang="fa-IR" dirty="0" smtClean="0"/>
          </a:p>
          <a:p>
            <a:pPr marL="514350" indent="-514350" algn="r" rtl="1">
              <a:buFont typeface="+mj-lt"/>
              <a:buAutoNum type="arabicPeriod"/>
            </a:pPr>
            <a:r>
              <a:rPr lang="fa-IR" dirty="0" smtClean="0"/>
              <a:t> هزینه</a:t>
            </a:r>
          </a:p>
          <a:p>
            <a:pPr marL="514350" indent="-514350" algn="r" rtl="1">
              <a:buFont typeface="+mj-lt"/>
              <a:buAutoNum type="arabicPeriod"/>
            </a:pPr>
            <a:r>
              <a:rPr lang="fa-IR" dirty="0" smtClean="0"/>
              <a:t> </a:t>
            </a:r>
            <a:r>
              <a:rPr lang="fa-IR" dirty="0"/>
              <a:t>اعتبار </a:t>
            </a:r>
            <a:endParaRPr lang="fa-IR" dirty="0" smtClean="0"/>
          </a:p>
          <a:p>
            <a:pPr marL="514350" indent="-514350" algn="r" rtl="1">
              <a:buFont typeface="+mj-lt"/>
              <a:buAutoNum type="arabicPeriod"/>
            </a:pPr>
            <a:r>
              <a:rPr lang="fa-IR" dirty="0" smtClean="0"/>
              <a:t>سرعت</a:t>
            </a:r>
            <a:endParaRPr lang="en-US" dirty="0"/>
          </a:p>
        </p:txBody>
      </p:sp>
    </p:spTree>
    <p:extLst>
      <p:ext uri="{BB962C8B-B14F-4D97-AF65-F5344CB8AC3E}">
        <p14:creationId xmlns:p14="http://schemas.microsoft.com/office/powerpoint/2010/main" val="2649102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تعریف سواد از نظر یونسکو</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یونسکو (سازمان آموزشی، علمی و فرهنگی سازمان ملل متحد) تعریف گسترده و جامعی از سواد دارد. براساس تعریف یونسکو، سواد به توانایی یک فرد در شناسایی، درک، تفسیر، ایجاد، ارتباط و محاسبه با استفاده از مواد چاپی و نوشته شده در زمینه‌های مختلف اطلاق می‌شود. سواد شامل یادگیری مستمر است که به فرد کمک می‌کند تا به اهداف خود برسد، دانش و پتانسیل خود را توسعه دهد و در جامعه مشارکت موثری داشته باشد.</a:t>
            </a:r>
          </a:p>
          <a:p>
            <a:pPr algn="r" rtl="1"/>
            <a:endParaRPr lang="fa-IR" dirty="0" smtClean="0"/>
          </a:p>
          <a:p>
            <a:pPr algn="r" rtl="1"/>
            <a:r>
              <a:rPr lang="fa-IR" dirty="0" smtClean="0"/>
              <a:t>در این تعریف، سواد فراتر از توانایی خواندن و نوشتن است و شامل مهارت‌های ضروری برای زندگی در جامعه مدرن، مانند تفکر انتقادی، حل مسئله، توانایی استفاده از تکنولوژی اطلاعات و ارتباطات و درک مطالب پیچیده نیز می‌شود.</a:t>
            </a:r>
          </a:p>
          <a:p>
            <a:pPr algn="r" rtl="1"/>
            <a:endParaRPr lang="fa-IR" dirty="0" smtClean="0"/>
          </a:p>
          <a:p>
            <a:pPr algn="r" rtl="1"/>
            <a:r>
              <a:rPr lang="fa-IR" dirty="0" smtClean="0"/>
              <a:t>یونسکو تأکید دارد که سواد یک حق اساسی بشر و پایه‌ای برای یادگیری مادام‌العمر است و نقش مهمی در توسعه فردی، اجتماعی، اقتصادی و فرهنگی ایفا می‌کند. سواد همچنین به افراد کمک می‌کند تا به طور فعال در جامعه شرکت کنند و به بهبود کیفیت زندگی خود و جامعه‌شان بپردازند.</a:t>
            </a:r>
            <a:endParaRPr lang="en-US" dirty="0"/>
          </a:p>
        </p:txBody>
      </p:sp>
    </p:spTree>
    <p:extLst>
      <p:ext uri="{BB962C8B-B14F-4D97-AF65-F5344CB8AC3E}">
        <p14:creationId xmlns:p14="http://schemas.microsoft.com/office/powerpoint/2010/main" val="14601607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9978"/>
          </a:xfrm>
        </p:spPr>
        <p:txBody>
          <a:bodyPr/>
          <a:lstStyle/>
          <a:p>
            <a:pPr algn="ctr"/>
            <a:r>
              <a:rPr lang="fa-IR" dirty="0">
                <a:cs typeface="B Nazanin" panose="00000700000000000000" pitchFamily="2" charset="-78"/>
              </a:rPr>
              <a:t>انواع مختلف سواد</a:t>
            </a:r>
            <a:endParaRPr lang="en-US" dirty="0"/>
          </a:p>
        </p:txBody>
      </p:sp>
      <p:sp>
        <p:nvSpPr>
          <p:cNvPr id="3" name="Content Placeholder 2"/>
          <p:cNvSpPr>
            <a:spLocks noGrp="1"/>
          </p:cNvSpPr>
          <p:nvPr>
            <p:ph idx="1"/>
          </p:nvPr>
        </p:nvSpPr>
        <p:spPr>
          <a:xfrm>
            <a:off x="98853" y="1173892"/>
            <a:ext cx="11775989" cy="5684108"/>
          </a:xfrm>
        </p:spPr>
        <p:txBody>
          <a:bodyPr>
            <a:normAutofit fontScale="25000" lnSpcReduction="20000"/>
          </a:bodyPr>
          <a:lstStyle/>
          <a:p>
            <a:pPr marL="0" indent="0" algn="r" rtl="1">
              <a:buNone/>
            </a:pPr>
            <a:endParaRPr lang="fa-IR" b="1" dirty="0" smtClean="0"/>
          </a:p>
          <a:p>
            <a:pPr marL="0" indent="0" algn="r" rtl="1">
              <a:buNone/>
            </a:pPr>
            <a:r>
              <a:rPr lang="fa-IR" sz="7200" dirty="0">
                <a:cs typeface="B Nazanin" panose="00000700000000000000" pitchFamily="2" charset="-78"/>
              </a:rPr>
              <a:t>این انواع مختلف سواد به افراد کمک می‌کنند تا در جنبه‌های مختلف زندگی خود موفق‌تر باشند و بتوانند با چالش‌های مختلف به خوبی مواجه شوند. سواد نه تنها به مهارت‌های پایه محدود نمی‌شود، بلکه شامل توانایی‌های متنوعی است که برای زندگی در دنیای پیچیده و پویای امروز ضروری است</a:t>
            </a:r>
            <a:endParaRPr lang="fa-IR" sz="7200" b="1" dirty="0">
              <a:cs typeface="B Nazanin" panose="00000700000000000000" pitchFamily="2" charset="-78"/>
            </a:endParaRPr>
          </a:p>
          <a:p>
            <a:pPr marL="0" indent="0" algn="r" rtl="1">
              <a:buNone/>
            </a:pPr>
            <a:endParaRPr lang="fa-IR" sz="7200" b="1" dirty="0" smtClean="0">
              <a:cs typeface="B Nazanin" panose="00000700000000000000" pitchFamily="2" charset="-78"/>
            </a:endParaRPr>
          </a:p>
          <a:p>
            <a:pPr marL="0" indent="0" algn="r" rtl="1">
              <a:buNone/>
            </a:pPr>
            <a:endParaRPr lang="fa-IR" sz="7200" b="1" dirty="0">
              <a:cs typeface="B Nazanin" panose="00000700000000000000" pitchFamily="2" charset="-78"/>
            </a:endParaRPr>
          </a:p>
          <a:p>
            <a:pPr marL="0" indent="0" algn="r" rtl="1">
              <a:buNone/>
            </a:pPr>
            <a:r>
              <a:rPr lang="fa-IR" sz="7200" b="1" dirty="0" smtClean="0">
                <a:cs typeface="B Nazanin" panose="00000700000000000000" pitchFamily="2" charset="-78"/>
              </a:rPr>
              <a:t>سواد </a:t>
            </a:r>
            <a:r>
              <a:rPr lang="fa-IR" sz="7200" b="1" dirty="0">
                <a:cs typeface="B Nazanin" panose="00000700000000000000" pitchFamily="2" charset="-78"/>
              </a:rPr>
              <a:t>پایه:</a:t>
            </a:r>
            <a:endParaRPr lang="fa-IR" sz="7200" dirty="0">
              <a:cs typeface="B Nazanin" panose="00000700000000000000" pitchFamily="2" charset="-78"/>
            </a:endParaRPr>
          </a:p>
          <a:p>
            <a:pPr marL="457200" lvl="1" indent="0" algn="r" rtl="1">
              <a:buNone/>
            </a:pPr>
            <a:r>
              <a:rPr lang="fa-IR" sz="7200" b="1" dirty="0">
                <a:cs typeface="B Nazanin" panose="00000700000000000000" pitchFamily="2" charset="-78"/>
              </a:rPr>
              <a:t>خواندن و نوشتن:</a:t>
            </a:r>
            <a:r>
              <a:rPr lang="fa-IR" sz="7200" dirty="0">
                <a:cs typeface="B Nazanin" panose="00000700000000000000" pitchFamily="2" charset="-78"/>
              </a:rPr>
              <a:t> توانایی خواندن، نوشتن و درک متون.</a:t>
            </a:r>
          </a:p>
          <a:p>
            <a:pPr marL="457200" lvl="1" indent="0" algn="r" rtl="1">
              <a:buNone/>
            </a:pPr>
            <a:r>
              <a:rPr lang="fa-IR" sz="7200" b="1" dirty="0">
                <a:cs typeface="B Nazanin" panose="00000700000000000000" pitchFamily="2" charset="-78"/>
              </a:rPr>
              <a:t>حساب:</a:t>
            </a:r>
            <a:r>
              <a:rPr lang="fa-IR" sz="7200" dirty="0">
                <a:cs typeface="B Nazanin" panose="00000700000000000000" pitchFamily="2" charset="-78"/>
              </a:rPr>
              <a:t> توانایی انجام محاسبات ساده ریاضی.</a:t>
            </a:r>
          </a:p>
          <a:p>
            <a:pPr marL="0" indent="0" algn="r" rtl="1">
              <a:buNone/>
            </a:pPr>
            <a:r>
              <a:rPr lang="fa-IR" sz="7200" b="1" dirty="0">
                <a:cs typeface="B Nazanin" panose="00000700000000000000" pitchFamily="2" charset="-78"/>
              </a:rPr>
              <a:t>سواد اطلاعاتی:</a:t>
            </a:r>
            <a:endParaRPr lang="fa-IR" sz="7200" dirty="0">
              <a:cs typeface="B Nazanin" panose="00000700000000000000" pitchFamily="2" charset="-78"/>
            </a:endParaRPr>
          </a:p>
          <a:p>
            <a:pPr marL="457200" lvl="1" indent="0" algn="r" rtl="1">
              <a:buNone/>
            </a:pPr>
            <a:r>
              <a:rPr lang="fa-IR" sz="7200" b="1" dirty="0">
                <a:cs typeface="B Nazanin" panose="00000700000000000000" pitchFamily="2" charset="-78"/>
              </a:rPr>
              <a:t>سواد دیجیتال:</a:t>
            </a:r>
            <a:r>
              <a:rPr lang="fa-IR" sz="7200" dirty="0">
                <a:cs typeface="B Nazanin" panose="00000700000000000000" pitchFamily="2" charset="-78"/>
              </a:rPr>
              <a:t> توانایی استفاده از فناوری‌های دیجیتال، ابزارها و منابع آنلاین برای دستیابی به اطلاعات و حل مشکلات.</a:t>
            </a:r>
          </a:p>
          <a:p>
            <a:pPr marL="457200" lvl="1" indent="0" algn="r" rtl="1">
              <a:buNone/>
            </a:pPr>
            <a:r>
              <a:rPr lang="fa-IR" sz="7200" b="1" dirty="0">
                <a:cs typeface="B Nazanin" panose="00000700000000000000" pitchFamily="2" charset="-78"/>
              </a:rPr>
              <a:t>سواد رسانه‌ای:</a:t>
            </a:r>
            <a:r>
              <a:rPr lang="fa-IR" sz="7200" dirty="0">
                <a:cs typeface="B Nazanin" panose="00000700000000000000" pitchFamily="2" charset="-78"/>
              </a:rPr>
              <a:t> توانایی تحلیل، ارزیابی و ایجاد محتوا در رسانه‌های مختلف (مانند تلویزیون، اینترنت، روزنامه‌ها).</a:t>
            </a:r>
          </a:p>
          <a:p>
            <a:pPr marL="0" indent="0" algn="r" rtl="1">
              <a:buNone/>
            </a:pPr>
            <a:r>
              <a:rPr lang="fa-IR" sz="7200" b="1" dirty="0">
                <a:cs typeface="B Nazanin" panose="00000700000000000000" pitchFamily="2" charset="-78"/>
              </a:rPr>
              <a:t>سواد فرهنگی:</a:t>
            </a:r>
            <a:endParaRPr lang="fa-IR" sz="7200" dirty="0">
              <a:cs typeface="B Nazanin" panose="00000700000000000000" pitchFamily="2" charset="-78"/>
            </a:endParaRPr>
          </a:p>
          <a:p>
            <a:pPr marL="457200" lvl="1" indent="0" algn="r" rtl="1">
              <a:buNone/>
            </a:pPr>
            <a:r>
              <a:rPr lang="fa-IR" sz="7200" b="1" dirty="0">
                <a:cs typeface="B Nazanin" panose="00000700000000000000" pitchFamily="2" charset="-78"/>
              </a:rPr>
              <a:t>سواد بین‌فرهنگی:</a:t>
            </a:r>
            <a:r>
              <a:rPr lang="fa-IR" sz="7200" dirty="0">
                <a:cs typeface="B Nazanin" panose="00000700000000000000" pitchFamily="2" charset="-78"/>
              </a:rPr>
              <a:t> توانایی درک و احترام به تفاوت‌های فرهنگی و ارتباط مؤثر با افراد از فرهنگ‌های مختلف.</a:t>
            </a:r>
          </a:p>
          <a:p>
            <a:pPr marL="457200" lvl="1" indent="0" algn="r" rtl="1">
              <a:buNone/>
            </a:pPr>
            <a:r>
              <a:rPr lang="fa-IR" sz="7200" b="1" dirty="0">
                <a:cs typeface="B Nazanin" panose="00000700000000000000" pitchFamily="2" charset="-78"/>
              </a:rPr>
              <a:t>سواد بومی:</a:t>
            </a:r>
            <a:r>
              <a:rPr lang="fa-IR" sz="7200" dirty="0">
                <a:cs typeface="B Nazanin" panose="00000700000000000000" pitchFamily="2" charset="-78"/>
              </a:rPr>
              <a:t> دانش و درک فرهنگ، تاریخ، زبان و سنت‌های بومی یک منطقه یا جامعه</a:t>
            </a:r>
            <a:r>
              <a:rPr lang="fa-IR" sz="7200" dirty="0" smtClean="0">
                <a:cs typeface="B Nazanin" panose="00000700000000000000" pitchFamily="2" charset="-78"/>
              </a:rPr>
              <a:t>.</a:t>
            </a:r>
          </a:p>
          <a:p>
            <a:pPr marL="457200" lvl="1" indent="0" algn="r" rtl="1">
              <a:buNone/>
            </a:pPr>
            <a:endParaRPr lang="fa-IR" sz="7200" dirty="0">
              <a:cs typeface="B Nazanin" panose="00000700000000000000" pitchFamily="2" charset="-78"/>
            </a:endParaRPr>
          </a:p>
          <a:p>
            <a:pPr marL="0" indent="0" algn="r" rtl="1">
              <a:buNone/>
            </a:pPr>
            <a:r>
              <a:rPr lang="fa-IR" sz="7200" b="1" dirty="0">
                <a:cs typeface="B Nazanin" panose="00000700000000000000" pitchFamily="2" charset="-78"/>
              </a:rPr>
              <a:t>سواد عاطفی:</a:t>
            </a:r>
            <a:endParaRPr lang="fa-IR" sz="7200" dirty="0">
              <a:cs typeface="B Nazanin" panose="00000700000000000000" pitchFamily="2" charset="-78"/>
            </a:endParaRPr>
          </a:p>
          <a:p>
            <a:pPr marL="457200" lvl="1" indent="0" algn="r" rtl="1">
              <a:buNone/>
            </a:pPr>
            <a:r>
              <a:rPr lang="fa-IR" sz="7200" b="1" dirty="0">
                <a:cs typeface="B Nazanin" panose="00000700000000000000" pitchFamily="2" charset="-78"/>
              </a:rPr>
              <a:t>سواد عاطفی:</a:t>
            </a:r>
            <a:r>
              <a:rPr lang="fa-IR" sz="7200" dirty="0">
                <a:cs typeface="B Nazanin" panose="00000700000000000000" pitchFamily="2" charset="-78"/>
              </a:rPr>
              <a:t> توانایی شناخت، درک و مدیریت احساسات خود و دیگران و ایجاد روابط اجتماعی سالم و مؤثر.</a:t>
            </a:r>
          </a:p>
          <a:p>
            <a:pPr marL="457200" lvl="1" indent="0" algn="r" rtl="1">
              <a:buNone/>
            </a:pPr>
            <a:endParaRPr lang="fa-IR" dirty="0"/>
          </a:p>
          <a:p>
            <a:pPr marL="0" indent="0" algn="r" rtl="1">
              <a:buNone/>
            </a:pPr>
            <a:r>
              <a:rPr lang="fa-IR" dirty="0" smtClean="0"/>
              <a:t/>
            </a:r>
            <a:br>
              <a:rPr lang="fa-IR" dirty="0" smtClean="0"/>
            </a:br>
            <a:endParaRPr lang="en-US" dirty="0"/>
          </a:p>
        </p:txBody>
      </p:sp>
    </p:spTree>
    <p:extLst>
      <p:ext uri="{BB962C8B-B14F-4D97-AF65-F5344CB8AC3E}">
        <p14:creationId xmlns:p14="http://schemas.microsoft.com/office/powerpoint/2010/main" val="16794706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مختلف سواد</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fa-IR" b="1" dirty="0"/>
              <a:t>سواد علمی:</a:t>
            </a:r>
            <a:endParaRPr lang="fa-IR" dirty="0"/>
          </a:p>
          <a:p>
            <a:pPr marL="457200" lvl="1" indent="0" algn="r" rtl="1">
              <a:buNone/>
            </a:pPr>
            <a:r>
              <a:rPr lang="fa-IR" b="1" dirty="0"/>
              <a:t>سواد علمی:</a:t>
            </a:r>
            <a:r>
              <a:rPr lang="fa-IR" dirty="0"/>
              <a:t> درک اصول و مفاهیم علمی، توانایی انجام تحقیقات علمی و تفسیر داده‌های علمی.</a:t>
            </a:r>
          </a:p>
          <a:p>
            <a:pPr marL="457200" lvl="1" indent="0" algn="r" rtl="1">
              <a:buNone/>
            </a:pPr>
            <a:r>
              <a:rPr lang="fa-IR" b="1" dirty="0"/>
              <a:t>سواد محیطی:</a:t>
            </a:r>
            <a:r>
              <a:rPr lang="fa-IR" dirty="0"/>
              <a:t> آگاهی از مسائل محیطی و توانایی مشارکت در فعالیت‌های پایدار و حفاظت از محیط زیست.</a:t>
            </a:r>
          </a:p>
          <a:p>
            <a:pPr marL="0" indent="0" algn="r" rtl="1">
              <a:buNone/>
            </a:pPr>
            <a:r>
              <a:rPr lang="fa-IR" b="1" dirty="0"/>
              <a:t>سواد سلامت:</a:t>
            </a:r>
            <a:endParaRPr lang="fa-IR" dirty="0"/>
          </a:p>
          <a:p>
            <a:pPr marL="457200" lvl="1" indent="0" algn="r" rtl="1">
              <a:buNone/>
            </a:pPr>
            <a:r>
              <a:rPr lang="fa-IR" b="1" dirty="0"/>
              <a:t>سواد سلامت:</a:t>
            </a:r>
            <a:r>
              <a:rPr lang="fa-IR" dirty="0"/>
              <a:t> توانایی درک اطلاعات بهداشتی و پزشکی و اتخاذ تصمیمات آگاهانه برای حفظ و بهبود سلامت شخصی و جامعه.</a:t>
            </a:r>
          </a:p>
          <a:p>
            <a:pPr marL="457200" lvl="1" indent="0" algn="r" rtl="1">
              <a:buNone/>
            </a:pPr>
            <a:r>
              <a:rPr lang="fa-IR" b="1" dirty="0"/>
              <a:t>سواد تغذیه‌ای:</a:t>
            </a:r>
            <a:r>
              <a:rPr lang="fa-IR" dirty="0"/>
              <a:t> دانش درباره تغذیه سالم و توانایی انتخاب مواد غذایی مناسب.</a:t>
            </a:r>
          </a:p>
          <a:p>
            <a:pPr marL="0" indent="0" algn="r" rtl="1">
              <a:buNone/>
            </a:pPr>
            <a:r>
              <a:rPr lang="fa-IR" b="1" dirty="0"/>
              <a:t>سواد اقتصادی:</a:t>
            </a:r>
            <a:endParaRPr lang="fa-IR" dirty="0"/>
          </a:p>
          <a:p>
            <a:pPr marL="457200" lvl="1" indent="0" algn="r" rtl="1">
              <a:buNone/>
            </a:pPr>
            <a:r>
              <a:rPr lang="fa-IR" b="1" dirty="0"/>
              <a:t>سواد مالی:</a:t>
            </a:r>
            <a:r>
              <a:rPr lang="fa-IR" dirty="0"/>
              <a:t> توانایی مدیریت منابع مالی، بودجه‌بندی، سرمایه‌گذاری و درک مفاهیم اقتصادی.</a:t>
            </a:r>
          </a:p>
          <a:p>
            <a:pPr marL="457200" lvl="1" indent="0" algn="r" rtl="1">
              <a:buNone/>
            </a:pPr>
            <a:r>
              <a:rPr lang="fa-IR" b="1" dirty="0"/>
              <a:t>سواد تجاری:</a:t>
            </a:r>
            <a:r>
              <a:rPr lang="fa-IR" dirty="0"/>
              <a:t> دانش و مهارت‌های مرتبط با راه‌اندازی و مدیریت کسب و کار.</a:t>
            </a:r>
          </a:p>
          <a:p>
            <a:pPr marL="0" indent="0" algn="r" rtl="1">
              <a:buNone/>
            </a:pPr>
            <a:r>
              <a:rPr lang="fa-IR" b="1" dirty="0"/>
              <a:t>سواد اجتماعی:</a:t>
            </a:r>
            <a:endParaRPr lang="fa-IR" dirty="0"/>
          </a:p>
          <a:p>
            <a:pPr marL="457200" lvl="1" indent="0" algn="r" rtl="1">
              <a:buNone/>
            </a:pPr>
            <a:r>
              <a:rPr lang="fa-IR" b="1" dirty="0"/>
              <a:t>سواد حقوقی:</a:t>
            </a:r>
            <a:r>
              <a:rPr lang="fa-IR" dirty="0"/>
              <a:t> آگاهی از حقوق و وظایف شهروندی و توانایی استفاده از آن‌ها در زندگی روزمره.</a:t>
            </a:r>
          </a:p>
          <a:p>
            <a:pPr marL="457200" lvl="1" indent="0" algn="r" rtl="1">
              <a:buNone/>
            </a:pPr>
            <a:r>
              <a:rPr lang="fa-IR" b="1" dirty="0"/>
              <a:t>سواد سیاسی:</a:t>
            </a:r>
            <a:r>
              <a:rPr lang="fa-IR" dirty="0"/>
              <a:t> درک سیستم‌های سیاسی، فرآیندهای حکومتی و مشارکت مؤثر در فعالیت‌های سیاسی.</a:t>
            </a:r>
          </a:p>
          <a:p>
            <a:pPr marL="0" indent="0" algn="r" rtl="1">
              <a:buNone/>
            </a:pPr>
            <a:endParaRPr lang="en-US" dirty="0"/>
          </a:p>
        </p:txBody>
      </p:sp>
    </p:spTree>
    <p:extLst>
      <p:ext uri="{BB962C8B-B14F-4D97-AF65-F5344CB8AC3E}">
        <p14:creationId xmlns:p14="http://schemas.microsoft.com/office/powerpoint/2010/main" val="35398926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دسترسی به منابع اطلاعاتی</a:t>
            </a:r>
            <a:endParaRPr lang="en-US" dirty="0"/>
          </a:p>
        </p:txBody>
      </p:sp>
      <p:sp>
        <p:nvSpPr>
          <p:cNvPr id="3" name="Content Placeholder 2"/>
          <p:cNvSpPr>
            <a:spLocks noGrp="1"/>
          </p:cNvSpPr>
          <p:nvPr>
            <p:ph idx="1"/>
          </p:nvPr>
        </p:nvSpPr>
        <p:spPr/>
        <p:txBody>
          <a:bodyPr>
            <a:normAutofit lnSpcReduction="10000"/>
          </a:bodyPr>
          <a:lstStyle/>
          <a:p>
            <a:pPr algn="r" rtl="1"/>
            <a:r>
              <a:rPr lang="fa-IR" dirty="0"/>
              <a:t>دسترسی به منابع اطلاعاتی یکی از مهم‌ترین نقش‌ها و وظایف کتابداران در کتابخانه‌های دانشگاهی است. این دسترسی شامل فراهم کردن منابع متنوع و با کیفیت برای حمایت از آموزش، پژوهش و یادگیری دانشجویان و اساتید می‌باشد. کتابداران با استفاده از روش‌ها و ابزارهای مختلف، این دسترسی را تسهیل می‌کنند. برخی از این روش‌ها عبارتند از</a:t>
            </a:r>
            <a:r>
              <a:rPr lang="fa-IR" dirty="0" smtClean="0"/>
              <a:t>:</a:t>
            </a:r>
          </a:p>
          <a:p>
            <a:pPr algn="r" rtl="1"/>
            <a:r>
              <a:rPr lang="fa-IR" b="1" dirty="0"/>
              <a:t>گردآوری و مدیریت مجموعه‌ها</a:t>
            </a:r>
            <a:r>
              <a:rPr lang="fa-IR" dirty="0"/>
              <a:t>:</a:t>
            </a:r>
          </a:p>
          <a:p>
            <a:pPr lvl="1" algn="r" rtl="1"/>
            <a:r>
              <a:rPr lang="fa-IR" b="1" dirty="0"/>
              <a:t>کتاب‌ها</a:t>
            </a:r>
            <a:r>
              <a:rPr lang="fa-IR" dirty="0"/>
              <a:t>: شامل کتب درسی، مراجع، و کتب تخصصی در حوزه‌های مختلف.</a:t>
            </a:r>
          </a:p>
          <a:p>
            <a:pPr lvl="1" algn="r" rtl="1"/>
            <a:r>
              <a:rPr lang="fa-IR" b="1" dirty="0"/>
              <a:t>مجلات و نشریات علمی</a:t>
            </a:r>
            <a:r>
              <a:rPr lang="fa-IR" dirty="0"/>
              <a:t>: ارائه دسترسی به مجلات علمی و پژوهشی که شامل مقالات پژوهشی جدید و معتبر هستند.</a:t>
            </a:r>
          </a:p>
          <a:p>
            <a:pPr lvl="1" algn="r" rtl="1"/>
            <a:r>
              <a:rPr lang="fa-IR" b="1" dirty="0"/>
              <a:t>پایگاه‌های داده الکترونیکی</a:t>
            </a:r>
            <a:r>
              <a:rPr lang="fa-IR" dirty="0"/>
              <a:t>: اشتراک پایگاه‌های داده علمی و پژوهشی مانند </a:t>
            </a:r>
            <a:r>
              <a:rPr lang="en-US" dirty="0"/>
              <a:t>JSTOR، IEEE </a:t>
            </a:r>
            <a:r>
              <a:rPr lang="en-US" dirty="0" err="1"/>
              <a:t>Xplore</a:t>
            </a:r>
            <a:r>
              <a:rPr lang="en-US" dirty="0"/>
              <a:t>، PubMed </a:t>
            </a:r>
            <a:r>
              <a:rPr lang="fa-IR" dirty="0"/>
              <a:t>و غیره.</a:t>
            </a:r>
          </a:p>
          <a:p>
            <a:pPr lvl="1" algn="r" rtl="1"/>
            <a:r>
              <a:rPr lang="fa-IR" b="1" dirty="0"/>
              <a:t>کتب و مقالات الکترونیکی</a:t>
            </a:r>
            <a:r>
              <a:rPr lang="fa-IR" dirty="0"/>
              <a:t>: دسترسی به نسخه‌های الکترونیکی کتب و مقالات که به صورت آنلاین قابل دسترسی هستند.</a:t>
            </a:r>
          </a:p>
          <a:p>
            <a:pPr algn="r" rtl="1"/>
            <a:endParaRPr lang="en-US" dirty="0"/>
          </a:p>
        </p:txBody>
      </p:sp>
    </p:spTree>
    <p:extLst>
      <p:ext uri="{BB962C8B-B14F-4D97-AF65-F5344CB8AC3E}">
        <p14:creationId xmlns:p14="http://schemas.microsoft.com/office/powerpoint/2010/main" val="34014933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fa-IR" b="1" dirty="0"/>
              <a:t>کتابخانه دیجیتال</a:t>
            </a:r>
            <a:r>
              <a:rPr lang="fa-IR" dirty="0"/>
              <a:t>:</a:t>
            </a:r>
          </a:p>
          <a:p>
            <a:pPr lvl="1" algn="r" rtl="1"/>
            <a:r>
              <a:rPr lang="fa-IR" b="1" dirty="0"/>
              <a:t>منابع دیجیتال و آنلاین</a:t>
            </a:r>
            <a:r>
              <a:rPr lang="fa-IR" dirty="0"/>
              <a:t>: ارائه دسترسی به منابع دیجیتال مانند کتاب‌های الکترونیکی، مقالات، پایان‌نامه‌ها و رساله‌های دانشگاهی از طریق پلتفرم‌های دیجیتال.</a:t>
            </a:r>
          </a:p>
          <a:p>
            <a:pPr lvl="1" algn="r" rtl="1"/>
            <a:r>
              <a:rPr lang="fa-IR" b="1" dirty="0"/>
              <a:t>پورتال‌های دسترسی</a:t>
            </a:r>
            <a:r>
              <a:rPr lang="fa-IR" dirty="0"/>
              <a:t>: ایجاد پورتال‌های دسترسی به منابع اطلاعاتی که دانشجویان و اساتید می‌توانند از طریق آنها به منابع مورد نیاز خود دسترسی پیدا کنند.</a:t>
            </a:r>
          </a:p>
          <a:p>
            <a:pPr algn="r" rtl="1"/>
            <a:r>
              <a:rPr lang="fa-IR" b="1" dirty="0"/>
              <a:t>سیستم‌های امانت‌دهی و دسترسی بین کتابخانه‌ای</a:t>
            </a:r>
            <a:r>
              <a:rPr lang="fa-IR" dirty="0"/>
              <a:t>:</a:t>
            </a:r>
          </a:p>
          <a:p>
            <a:pPr lvl="1" algn="r" rtl="1"/>
            <a:r>
              <a:rPr lang="fa-IR" b="1" dirty="0"/>
              <a:t>امانت‌دهی بین کتابخانه‌ای</a:t>
            </a:r>
            <a:r>
              <a:rPr lang="fa-IR" dirty="0"/>
              <a:t>: فراهم کردن امکان قرض گرفتن منابع از سایر کتابخانه‌ها در صورت عدم موجودی در کتابخانه محلی.</a:t>
            </a:r>
          </a:p>
          <a:p>
            <a:pPr lvl="1" algn="r" rtl="1"/>
            <a:r>
              <a:rPr lang="fa-IR" b="1" dirty="0"/>
              <a:t>خدمات تحویل مقالات</a:t>
            </a:r>
            <a:r>
              <a:rPr lang="fa-IR" dirty="0"/>
              <a:t>: ارائه خدمات تحویل مقالات و منابع به صورت دیجیتال یا فیزیکی به کاربران.</a:t>
            </a:r>
          </a:p>
          <a:p>
            <a:pPr algn="r" rtl="1"/>
            <a:r>
              <a:rPr lang="fa-IR" dirty="0" smtClean="0"/>
              <a:t/>
            </a:r>
            <a:br>
              <a:rPr lang="fa-IR" dirty="0" smtClean="0"/>
            </a:br>
            <a:endParaRPr lang="en-US" dirty="0"/>
          </a:p>
        </p:txBody>
      </p:sp>
    </p:spTree>
    <p:extLst>
      <p:ext uri="{BB962C8B-B14F-4D97-AF65-F5344CB8AC3E}">
        <p14:creationId xmlns:p14="http://schemas.microsoft.com/office/powerpoint/2010/main" val="31038785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2"/>
          <p:cNvSpPr>
            <a:spLocks noGrp="1" noChangeArrowheads="1"/>
          </p:cNvSpPr>
          <p:nvPr>
            <p:ph idx="1"/>
          </p:nvPr>
        </p:nvSpPr>
        <p:spPr bwMode="auto">
          <a:xfrm>
            <a:off x="838201" y="1536800"/>
            <a:ext cx="10515600" cy="48570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19025" rIns="0" bIns="11902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D0D0D"/>
              </a:solidFill>
              <a:effectLst/>
              <a:latin typeface="Söhne"/>
            </a:endParaRPr>
          </a:p>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راهنمایی و مشاوره در جستجوی اطلاعات</a:t>
            </a:r>
            <a:r>
              <a:rPr kumimoji="0" lang="en-US" altLang="en-US" sz="2000" b="0" i="0" u="none" strike="noStrike" cap="none" normalizeH="0" baseline="0" dirty="0" smtClean="0">
                <a:ln>
                  <a:noFill/>
                </a:ln>
                <a:solidFill>
                  <a:srgbClr val="0D0D0D"/>
                </a:solidFill>
                <a:effectLst/>
                <a:latin typeface="Söhne"/>
              </a:rPr>
              <a:t>:</a:t>
            </a:r>
          </a:p>
          <a:p>
            <a:pPr marL="457200" marR="0" lvl="1" indent="0" algn="r" defTabSz="914400" rtl="1" eaLnBrk="0" fontAlgn="base" latinLnBrk="0" hangingPunct="0">
              <a:lnSpc>
                <a:spcPct val="100000"/>
              </a:lnSpc>
              <a:spcBef>
                <a:spcPct val="0"/>
              </a:spcBef>
              <a:spcAft>
                <a:spcPct val="0"/>
              </a:spcAft>
              <a:buClrTx/>
              <a:buSzTx/>
              <a:buFontTx/>
              <a:buChar char="•"/>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آموزش مهارت‌های جستجو</a:t>
            </a:r>
            <a:r>
              <a:rPr kumimoji="0" lang="en-US" altLang="en-US" sz="2000" b="0" i="0" u="none" strike="noStrike" cap="none" normalizeH="0" baseline="0" dirty="0" smtClean="0">
                <a:ln>
                  <a:noFill/>
                </a:ln>
                <a:solidFill>
                  <a:srgbClr val="0D0D0D"/>
                </a:solidFill>
                <a:effectLst/>
                <a:latin typeface="Söhne"/>
              </a:rPr>
              <a:t>: </a:t>
            </a:r>
            <a:r>
              <a:rPr kumimoji="0" lang="ar-SA" altLang="en-US" sz="2000" b="0" i="0" u="none" strike="noStrike" cap="none" normalizeH="0" baseline="0" dirty="0" smtClean="0">
                <a:ln>
                  <a:noFill/>
                </a:ln>
                <a:solidFill>
                  <a:srgbClr val="0D0D0D"/>
                </a:solidFill>
                <a:effectLst/>
                <a:latin typeface="Söhne"/>
                <a:cs typeface="Arial" panose="020B0604020202020204" pitchFamily="34" charset="0"/>
              </a:rPr>
              <a:t>آموزش دانشجویان و اساتید در استفاده از ابزارهای جستجو و پایگاه‌های داده مختلف</a:t>
            </a:r>
            <a:r>
              <a:rPr kumimoji="0" lang="en-US" altLang="en-US" sz="2000" b="0" i="0" u="none" strike="noStrike" cap="none" normalizeH="0" baseline="0" dirty="0" smtClean="0">
                <a:ln>
                  <a:noFill/>
                </a:ln>
                <a:solidFill>
                  <a:srgbClr val="0D0D0D"/>
                </a:solidFill>
                <a:effectLst/>
                <a:latin typeface="Söhne"/>
              </a:rPr>
              <a:t>.</a:t>
            </a:r>
          </a:p>
          <a:p>
            <a:pPr marL="457200" marR="0" lvl="1" indent="0" algn="r" defTabSz="914400" rtl="1" eaLnBrk="0" fontAlgn="base" latinLnBrk="0" hangingPunct="0">
              <a:lnSpc>
                <a:spcPct val="100000"/>
              </a:lnSpc>
              <a:spcBef>
                <a:spcPct val="0"/>
              </a:spcBef>
              <a:spcAft>
                <a:spcPct val="0"/>
              </a:spcAft>
              <a:buClrTx/>
              <a:buSzTx/>
              <a:buFontTx/>
              <a:buChar char="•"/>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راهنمایی پژوهشی</a:t>
            </a:r>
            <a:r>
              <a:rPr kumimoji="0" lang="en-US" altLang="en-US" sz="2000" b="0" i="0" u="none" strike="noStrike" cap="none" normalizeH="0" baseline="0" dirty="0" smtClean="0">
                <a:ln>
                  <a:noFill/>
                </a:ln>
                <a:solidFill>
                  <a:srgbClr val="0D0D0D"/>
                </a:solidFill>
                <a:effectLst/>
                <a:latin typeface="Söhne"/>
              </a:rPr>
              <a:t>: </a:t>
            </a:r>
            <a:r>
              <a:rPr kumimoji="0" lang="ar-SA" altLang="en-US" sz="2000" b="0" i="0" u="none" strike="noStrike" cap="none" normalizeH="0" baseline="0" dirty="0" smtClean="0">
                <a:ln>
                  <a:noFill/>
                </a:ln>
                <a:solidFill>
                  <a:srgbClr val="0D0D0D"/>
                </a:solidFill>
                <a:effectLst/>
                <a:latin typeface="Söhne"/>
                <a:cs typeface="Arial" panose="020B0604020202020204" pitchFamily="34" charset="0"/>
              </a:rPr>
              <a:t>ارائه مشاوره و راهنمایی در زمینه جستجوی منابع اطلاعاتی برای پروژه‌ها و تحقیقات خاص</a:t>
            </a:r>
            <a:r>
              <a:rPr kumimoji="0" lang="en-US" altLang="en-US" sz="2000" b="0" i="0" u="none" strike="noStrike" cap="none" normalizeH="0" baseline="0" dirty="0" smtClean="0">
                <a:ln>
                  <a:noFill/>
                </a:ln>
                <a:solidFill>
                  <a:srgbClr val="0D0D0D"/>
                </a:solidFill>
                <a:effectLst/>
                <a:latin typeface="Söhne"/>
              </a:rPr>
              <a:t>.</a:t>
            </a:r>
          </a:p>
          <a:p>
            <a:pPr marL="0" marR="0" lvl="0" indent="0" algn="r" defTabSz="914400" rtl="1" eaLnBrk="0" fontAlgn="base" latinLnBrk="0" hangingPunct="0">
              <a:lnSpc>
                <a:spcPct val="100000"/>
              </a:lnSpc>
              <a:spcBef>
                <a:spcPct val="0"/>
              </a:spcBef>
              <a:spcAft>
                <a:spcPct val="0"/>
              </a:spcAft>
              <a:buClrTx/>
              <a:buSzTx/>
              <a:buFontTx/>
              <a:buAutoNum type="arabicPeriod" startAt="2"/>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پشتیبانی فنی و دسترسی از راه دور</a:t>
            </a:r>
            <a:r>
              <a:rPr kumimoji="0" lang="en-US" altLang="en-US" sz="2000" b="0" i="0" u="none" strike="noStrike" cap="none" normalizeH="0" baseline="0" dirty="0" smtClean="0">
                <a:ln>
                  <a:noFill/>
                </a:ln>
                <a:solidFill>
                  <a:srgbClr val="0D0D0D"/>
                </a:solidFill>
                <a:effectLst/>
                <a:latin typeface="Söhne"/>
              </a:rPr>
              <a:t>:</a:t>
            </a:r>
          </a:p>
          <a:p>
            <a:pPr marL="457200" marR="0" lvl="1" indent="0" algn="r" defTabSz="914400" rtl="1" eaLnBrk="0" fontAlgn="base" latinLnBrk="0" hangingPunct="0">
              <a:lnSpc>
                <a:spcPct val="100000"/>
              </a:lnSpc>
              <a:spcBef>
                <a:spcPct val="0"/>
              </a:spcBef>
              <a:spcAft>
                <a:spcPct val="0"/>
              </a:spcAft>
              <a:buClrTx/>
              <a:buSzTx/>
              <a:buFontTx/>
              <a:buChar char="•"/>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پشتیبانی فنی</a:t>
            </a:r>
            <a:r>
              <a:rPr kumimoji="0" lang="en-US" altLang="en-US" sz="2000" b="0" i="0" u="none" strike="noStrike" cap="none" normalizeH="0" baseline="0" dirty="0" smtClean="0">
                <a:ln>
                  <a:noFill/>
                </a:ln>
                <a:solidFill>
                  <a:srgbClr val="0D0D0D"/>
                </a:solidFill>
                <a:effectLst/>
                <a:latin typeface="Söhne"/>
              </a:rPr>
              <a:t>: </a:t>
            </a:r>
            <a:r>
              <a:rPr kumimoji="0" lang="ar-SA" altLang="en-US" sz="2000" b="0" i="0" u="none" strike="noStrike" cap="none" normalizeH="0" baseline="0" dirty="0" smtClean="0">
                <a:ln>
                  <a:noFill/>
                </a:ln>
                <a:solidFill>
                  <a:srgbClr val="0D0D0D"/>
                </a:solidFill>
                <a:effectLst/>
                <a:latin typeface="Söhne"/>
                <a:cs typeface="Arial" panose="020B0604020202020204" pitchFamily="34" charset="0"/>
              </a:rPr>
              <a:t>ارائه پشتیبانی فنی برای دسترسی به منابع دیجیتال و رفع مشکلات دسترسی</a:t>
            </a:r>
            <a:r>
              <a:rPr kumimoji="0" lang="en-US" altLang="en-US" sz="2000" b="0" i="0" u="none" strike="noStrike" cap="none" normalizeH="0" baseline="0" dirty="0" smtClean="0">
                <a:ln>
                  <a:noFill/>
                </a:ln>
                <a:solidFill>
                  <a:srgbClr val="0D0D0D"/>
                </a:solidFill>
                <a:effectLst/>
                <a:latin typeface="Söhne"/>
              </a:rPr>
              <a:t>.</a:t>
            </a:r>
          </a:p>
          <a:p>
            <a:pPr marL="457200" marR="0" lvl="1" indent="0" algn="r" defTabSz="914400" rtl="1" eaLnBrk="0" fontAlgn="base" latinLnBrk="0" hangingPunct="0">
              <a:lnSpc>
                <a:spcPct val="100000"/>
              </a:lnSpc>
              <a:spcBef>
                <a:spcPct val="0"/>
              </a:spcBef>
              <a:spcAft>
                <a:spcPct val="0"/>
              </a:spcAft>
              <a:buClrTx/>
              <a:buSzTx/>
              <a:buFontTx/>
              <a:buChar char="•"/>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دسترسی از راه دور</a:t>
            </a:r>
            <a:r>
              <a:rPr kumimoji="0" lang="en-US" altLang="en-US" sz="2000" b="0" i="0" u="none" strike="noStrike" cap="none" normalizeH="0" baseline="0" dirty="0" smtClean="0">
                <a:ln>
                  <a:noFill/>
                </a:ln>
                <a:solidFill>
                  <a:srgbClr val="0D0D0D"/>
                </a:solidFill>
                <a:effectLst/>
                <a:latin typeface="Söhne"/>
              </a:rPr>
              <a:t>: </a:t>
            </a:r>
            <a:r>
              <a:rPr kumimoji="0" lang="ar-SA" altLang="en-US" sz="2000" b="0" i="0" u="none" strike="noStrike" cap="none" normalizeH="0" baseline="0" dirty="0" smtClean="0">
                <a:ln>
                  <a:noFill/>
                </a:ln>
                <a:solidFill>
                  <a:srgbClr val="0D0D0D"/>
                </a:solidFill>
                <a:effectLst/>
                <a:latin typeface="Söhne"/>
                <a:cs typeface="Arial" panose="020B0604020202020204" pitchFamily="34" charset="0"/>
              </a:rPr>
              <a:t>فراهم کردن امکان دسترسی به منابع کتابخانه از راه دور برای دانشجویان و اساتیدی که به صورت آنلاین یا از خارج از دانشگاه مشغول به تحصیل یا تدریس هستند</a:t>
            </a:r>
            <a:r>
              <a:rPr kumimoji="0" lang="en-US" altLang="en-US" sz="2000" b="0" i="0" u="none" strike="noStrike" cap="none" normalizeH="0" baseline="0" dirty="0" smtClean="0">
                <a:ln>
                  <a:noFill/>
                </a:ln>
                <a:solidFill>
                  <a:srgbClr val="0D0D0D"/>
                </a:solidFill>
                <a:effectLst/>
                <a:latin typeface="Söhne"/>
              </a:rPr>
              <a:t>.</a:t>
            </a:r>
          </a:p>
          <a:p>
            <a:pPr marL="0" marR="0" lvl="0" indent="0" algn="r" defTabSz="914400" rtl="1" eaLnBrk="0" fontAlgn="base" latinLnBrk="0" hangingPunct="0">
              <a:lnSpc>
                <a:spcPct val="100000"/>
              </a:lnSpc>
              <a:spcBef>
                <a:spcPct val="0"/>
              </a:spcBef>
              <a:spcAft>
                <a:spcPct val="0"/>
              </a:spcAft>
              <a:buClrTx/>
              <a:buSzTx/>
              <a:buFontTx/>
              <a:buAutoNum type="arabicPeriod" startAt="3"/>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ایجاد و نگهداری آرشیوها و مجموعه‌های خاص</a:t>
            </a:r>
            <a:r>
              <a:rPr kumimoji="0" lang="en-US" altLang="en-US" sz="2000" b="0" i="0" u="none" strike="noStrike" cap="none" normalizeH="0" baseline="0" dirty="0" smtClean="0">
                <a:ln>
                  <a:noFill/>
                </a:ln>
                <a:solidFill>
                  <a:srgbClr val="0D0D0D"/>
                </a:solidFill>
                <a:effectLst/>
                <a:latin typeface="Söhne"/>
              </a:rPr>
              <a:t>:</a:t>
            </a:r>
          </a:p>
          <a:p>
            <a:pPr marL="457200" marR="0" lvl="1" indent="0" algn="r" defTabSz="914400" rtl="1" eaLnBrk="0" fontAlgn="base" latinLnBrk="0" hangingPunct="0">
              <a:lnSpc>
                <a:spcPct val="100000"/>
              </a:lnSpc>
              <a:spcBef>
                <a:spcPct val="0"/>
              </a:spcBef>
              <a:spcAft>
                <a:spcPct val="0"/>
              </a:spcAft>
              <a:buClrTx/>
              <a:buSzTx/>
              <a:buFontTx/>
              <a:buChar char="•"/>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آرشیو دانشگاهی</a:t>
            </a:r>
            <a:r>
              <a:rPr kumimoji="0" lang="en-US" altLang="en-US" sz="2000" b="0" i="0" u="none" strike="noStrike" cap="none" normalizeH="0" baseline="0" dirty="0" smtClean="0">
                <a:ln>
                  <a:noFill/>
                </a:ln>
                <a:solidFill>
                  <a:srgbClr val="0D0D0D"/>
                </a:solidFill>
                <a:effectLst/>
                <a:latin typeface="Söhne"/>
              </a:rPr>
              <a:t>: </a:t>
            </a:r>
            <a:r>
              <a:rPr kumimoji="0" lang="ar-SA" altLang="en-US" sz="2000" b="0" i="0" u="none" strike="noStrike" cap="none" normalizeH="0" baseline="0" dirty="0" smtClean="0">
                <a:ln>
                  <a:noFill/>
                </a:ln>
                <a:solidFill>
                  <a:srgbClr val="0D0D0D"/>
                </a:solidFill>
                <a:effectLst/>
                <a:latin typeface="Söhne"/>
                <a:cs typeface="Arial" panose="020B0604020202020204" pitchFamily="34" charset="0"/>
              </a:rPr>
              <a:t>نگهداری و سازماندهی پایان‌نامه‌ها، رساله‌ها و سایر اسناد دانشگاهی</a:t>
            </a:r>
            <a:r>
              <a:rPr kumimoji="0" lang="en-US" altLang="en-US" sz="2000" b="0" i="0" u="none" strike="noStrike" cap="none" normalizeH="0" baseline="0" dirty="0" smtClean="0">
                <a:ln>
                  <a:noFill/>
                </a:ln>
                <a:solidFill>
                  <a:srgbClr val="0D0D0D"/>
                </a:solidFill>
                <a:effectLst/>
                <a:latin typeface="Söhne"/>
              </a:rPr>
              <a:t>.</a:t>
            </a:r>
          </a:p>
          <a:p>
            <a:pPr marL="457200" marR="0" lvl="1" indent="0" algn="r" defTabSz="914400" rtl="1" eaLnBrk="0" fontAlgn="base" latinLnBrk="0" hangingPunct="0">
              <a:lnSpc>
                <a:spcPct val="100000"/>
              </a:lnSpc>
              <a:spcBef>
                <a:spcPct val="0"/>
              </a:spcBef>
              <a:spcAft>
                <a:spcPct val="0"/>
              </a:spcAft>
              <a:buClrTx/>
              <a:buSzTx/>
              <a:buFontTx/>
              <a:buChar char="•"/>
              <a:tabLst/>
            </a:pPr>
            <a:r>
              <a:rPr kumimoji="0" lang="ar-SA" altLang="en-US" sz="2000" b="1" i="0" u="none" strike="noStrike" cap="none" normalizeH="0" baseline="0" dirty="0" smtClean="0">
                <a:ln>
                  <a:noFill/>
                </a:ln>
                <a:solidFill>
                  <a:srgbClr val="0D0D0D"/>
                </a:solidFill>
                <a:effectLst/>
                <a:latin typeface="Söhne"/>
                <a:cs typeface="Arial" panose="020B0604020202020204" pitchFamily="34" charset="0"/>
              </a:rPr>
              <a:t>مجموعه‌های ویژه</a:t>
            </a:r>
            <a:r>
              <a:rPr kumimoji="0" lang="en-US" altLang="en-US" sz="2000" b="0" i="0" u="none" strike="noStrike" cap="none" normalizeH="0" baseline="0" dirty="0" smtClean="0">
                <a:ln>
                  <a:noFill/>
                </a:ln>
                <a:solidFill>
                  <a:srgbClr val="0D0D0D"/>
                </a:solidFill>
                <a:effectLst/>
                <a:latin typeface="Söhne"/>
              </a:rPr>
              <a:t>: </a:t>
            </a:r>
            <a:r>
              <a:rPr kumimoji="0" lang="ar-SA" altLang="en-US" sz="2000" b="0" i="0" u="none" strike="noStrike" cap="none" normalizeH="0" baseline="0" dirty="0" smtClean="0">
                <a:ln>
                  <a:noFill/>
                </a:ln>
                <a:solidFill>
                  <a:srgbClr val="0D0D0D"/>
                </a:solidFill>
                <a:effectLst/>
                <a:latin typeface="Söhne"/>
                <a:cs typeface="Arial" panose="020B0604020202020204" pitchFamily="34" charset="0"/>
              </a:rPr>
              <a:t>شامل اسناد تاریخی، آرشیوهای خاص، و مجموعه‌های نادر که ممکن است برای پژوهش‌های خاص مفید باشند</a:t>
            </a:r>
            <a:r>
              <a:rPr kumimoji="0" lang="en-US" altLang="en-US" sz="2000" b="0" i="0" u="none" strike="noStrike" cap="none" normalizeH="0" baseline="0" dirty="0" smtClean="0">
                <a:ln>
                  <a:noFill/>
                </a:ln>
                <a:solidFill>
                  <a:srgbClr val="0D0D0D"/>
                </a:solidFill>
                <a:effectLst/>
                <a:latin typeface="Söhne"/>
              </a:rPr>
              <a:t>.</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rgbClr val="0D0D0D"/>
                </a:solidFill>
                <a:effectLst/>
                <a:latin typeface="Söhne"/>
                <a:cs typeface="Arial" panose="020B0604020202020204" pitchFamily="34" charset="0"/>
              </a:rPr>
              <a:t>با این روش‌ها و خدمات، کتابداران نقش کلیدی در فراهم کردن دسترسی به منابع اطلاعاتی ایفا می‌کنند و به بهبود کیفیت آموزش و پژوهش در دانشگاه‌ها کمک می‌کنند</a:t>
            </a:r>
            <a:r>
              <a:rPr kumimoji="0" lang="en-US" altLang="en-US" sz="2000" b="0" i="0" u="none" strike="noStrike" cap="none" normalizeH="0" baseline="0" dirty="0" smtClean="0">
                <a:ln>
                  <a:noFill/>
                </a:ln>
                <a:solidFill>
                  <a:srgbClr val="0D0D0D"/>
                </a:solidFill>
                <a:effectLst/>
                <a:latin typeface="Söhne"/>
                <a:cs typeface="Arial" panose="020B0604020202020204" pitchFamily="34" charset="0"/>
              </a:rPr>
              <a:t>.</a:t>
            </a:r>
            <a:endParaRPr kumimoji="0" lang="en-US" altLang="en-US" sz="20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4640543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000" dirty="0"/>
              <a:t>نقش حمایتی کتابداران در توسعه آموزش عالی بسیار حیاتی است و می‌تواند به بهبود کیفیت یادگیری و پژوهش کمک کند. </a:t>
            </a:r>
            <a:r>
              <a:rPr lang="fa-IR" sz="2000" dirty="0" smtClean="0"/>
              <a:t>در</a:t>
            </a:r>
            <a:br>
              <a:rPr lang="fa-IR" sz="2000" dirty="0" smtClean="0"/>
            </a:br>
            <a:r>
              <a:rPr lang="fa-IR" sz="2000" dirty="0" smtClean="0"/>
              <a:t> </a:t>
            </a:r>
            <a:br>
              <a:rPr lang="fa-IR" sz="2000" dirty="0" smtClean="0"/>
            </a:br>
            <a:r>
              <a:rPr lang="fa-IR" sz="2000" dirty="0" smtClean="0"/>
              <a:t>اینجا </a:t>
            </a:r>
            <a:r>
              <a:rPr lang="fa-IR" sz="2000" dirty="0"/>
              <a:t>به چندین جنبه از نقش حمایتی کتابداران در این حوزه اشاره می‌شود:</a:t>
            </a:r>
            <a:endParaRPr lang="en-US" sz="2000" dirty="0"/>
          </a:p>
        </p:txBody>
      </p:sp>
      <p:sp>
        <p:nvSpPr>
          <p:cNvPr id="3" name="Content Placeholder 2"/>
          <p:cNvSpPr>
            <a:spLocks noGrp="1"/>
          </p:cNvSpPr>
          <p:nvPr>
            <p:ph idx="1"/>
          </p:nvPr>
        </p:nvSpPr>
        <p:spPr/>
        <p:txBody>
          <a:bodyPr/>
          <a:lstStyle/>
          <a:p>
            <a:pPr algn="r" rtl="1"/>
            <a:r>
              <a:rPr lang="fa-IR" b="1" dirty="0"/>
              <a:t>آموزش مهارت‌های اطلاعاتی</a:t>
            </a:r>
            <a:r>
              <a:rPr lang="fa-IR" dirty="0"/>
              <a:t>:</a:t>
            </a:r>
          </a:p>
          <a:p>
            <a:pPr lvl="1" algn="r" rtl="1"/>
            <a:r>
              <a:rPr lang="fa-IR" b="1" dirty="0"/>
              <a:t>آموزش جستجوی منابع</a:t>
            </a:r>
            <a:r>
              <a:rPr lang="fa-IR" dirty="0"/>
              <a:t>: کتابداران دانشجویان را در استفاده از پایگاه‌های داده، ابزارهای جستجو و منابع دیجیتال راهنمایی می‌کنند.</a:t>
            </a:r>
          </a:p>
          <a:p>
            <a:pPr lvl="1" algn="r" rtl="1"/>
            <a:r>
              <a:rPr lang="fa-IR" b="1" dirty="0"/>
              <a:t>ارزیابی منابع</a:t>
            </a:r>
            <a:r>
              <a:rPr lang="fa-IR" dirty="0"/>
              <a:t>: کتابداران به دانشجویان کمک می‌کنند تا منابع معتبر و مرتبط را شناسایی و ارزیابی کنند.</a:t>
            </a:r>
          </a:p>
          <a:p>
            <a:pPr lvl="1" algn="r" rtl="1"/>
            <a:r>
              <a:rPr lang="fa-IR" b="1" dirty="0"/>
              <a:t>استفاده از منابع اطلاعاتی</a:t>
            </a:r>
            <a:r>
              <a:rPr lang="fa-IR" dirty="0"/>
              <a:t>: آموزش نحوه استفاده صحیح از منابع اطلاعاتی برای جلوگیری از سرقت علمی و ارتقای کیفیت پژوهش‌ها.</a:t>
            </a:r>
          </a:p>
          <a:p>
            <a:pPr algn="r" rtl="1"/>
            <a:endParaRPr lang="en-US" dirty="0"/>
          </a:p>
        </p:txBody>
      </p:sp>
    </p:spTree>
    <p:extLst>
      <p:ext uri="{BB962C8B-B14F-4D97-AF65-F5344CB8AC3E}">
        <p14:creationId xmlns:p14="http://schemas.microsoft.com/office/powerpoint/2010/main" val="15716101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b="1" dirty="0"/>
              <a:t>پشتیبانی پژوهشی</a:t>
            </a:r>
            <a:r>
              <a:rPr lang="fa-IR" dirty="0"/>
              <a:t>:</a:t>
            </a:r>
          </a:p>
          <a:p>
            <a:pPr lvl="1" algn="r" rtl="1"/>
            <a:r>
              <a:rPr lang="fa-IR" b="1" dirty="0"/>
              <a:t>مشاوره پژوهشی</a:t>
            </a:r>
            <a:r>
              <a:rPr lang="fa-IR" dirty="0"/>
              <a:t>: ارائه مشاوره در زمینه‌های مختلف پژوهشی، از جمله انتخاب موضوع، تدوین پروپوزال و نگارش مقاله.</a:t>
            </a:r>
          </a:p>
          <a:p>
            <a:pPr lvl="1" algn="r" rtl="1"/>
            <a:r>
              <a:rPr lang="fa-IR" b="1" dirty="0"/>
              <a:t>مدیریت منابع</a:t>
            </a:r>
            <a:r>
              <a:rPr lang="fa-IR" dirty="0"/>
              <a:t>: کمک به پژوهشگران در مدیریت و سازماندهی منابع اطلاعاتی خود با استفاده از نرم‌افزارهای مدیریت منابع مانند </a:t>
            </a:r>
            <a:r>
              <a:rPr lang="en-US" dirty="0"/>
              <a:t>EndNote </a:t>
            </a:r>
            <a:r>
              <a:rPr lang="fa-IR" dirty="0"/>
              <a:t>و </a:t>
            </a:r>
            <a:r>
              <a:rPr lang="en-US" dirty="0" err="1"/>
              <a:t>Zotero</a:t>
            </a:r>
            <a:r>
              <a:rPr lang="en-US" dirty="0"/>
              <a:t>.</a:t>
            </a:r>
          </a:p>
        </p:txBody>
      </p:sp>
    </p:spTree>
    <p:extLst>
      <p:ext uri="{BB962C8B-B14F-4D97-AF65-F5344CB8AC3E}">
        <p14:creationId xmlns:p14="http://schemas.microsoft.com/office/powerpoint/2010/main" val="109856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نقش کتابدار در کیفیت آموزش</a:t>
            </a:r>
            <a:endParaRPr lang="en-US" dirty="0"/>
          </a:p>
        </p:txBody>
      </p:sp>
      <p:sp>
        <p:nvSpPr>
          <p:cNvPr id="3" name="Content Placeholder 2"/>
          <p:cNvSpPr>
            <a:spLocks noGrp="1"/>
          </p:cNvSpPr>
          <p:nvPr>
            <p:ph idx="1"/>
          </p:nvPr>
        </p:nvSpPr>
        <p:spPr/>
        <p:txBody>
          <a:bodyPr/>
          <a:lstStyle/>
          <a:p>
            <a:pPr algn="r" rtl="1"/>
            <a:r>
              <a:rPr lang="fa-IR" dirty="0"/>
              <a:t>نقش کتابدار در کیفیت آموزش عالی بسیار حیاتی و چندجانبه است. کتابداران با ارائه خدمات مختلف به دانشجویان و اعضای هیئت علمی، می‌توانند تاثیر چشمگیری در بهبود کیفیت آموزش داشته باشند. برخی از نقش‌های مهم کتابداران در این زمینه عبارتند از:</a:t>
            </a:r>
            <a:endParaRPr lang="en-US" dirty="0"/>
          </a:p>
        </p:txBody>
      </p:sp>
    </p:spTree>
    <p:extLst>
      <p:ext uri="{BB962C8B-B14F-4D97-AF65-F5344CB8AC3E}">
        <p14:creationId xmlns:p14="http://schemas.microsoft.com/office/powerpoint/2010/main" val="24920186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mj-lt"/>
              <a:buAutoNum type="arabicPeriod"/>
            </a:pPr>
            <a:r>
              <a:rPr lang="fa-IR" b="1" i="0" dirty="0" smtClean="0">
                <a:solidFill>
                  <a:srgbClr val="0D0D0D"/>
                </a:solidFill>
                <a:effectLst/>
                <a:latin typeface="Söhne"/>
              </a:rPr>
              <a:t>دسترسی به منابع تخصصی</a:t>
            </a:r>
            <a:r>
              <a:rPr lang="fa-IR" b="0" i="0" dirty="0" smtClean="0">
                <a:solidFill>
                  <a:srgbClr val="0D0D0D"/>
                </a:solidFill>
                <a:effectLst/>
                <a:latin typeface="Söhne"/>
              </a:rPr>
              <a:t>:</a:t>
            </a:r>
          </a:p>
          <a:p>
            <a:pPr marL="742950" lvl="1" indent="-285750" algn="r" rtl="1">
              <a:buFont typeface="+mj-lt"/>
              <a:buAutoNum type="arabicPeriod"/>
            </a:pPr>
            <a:r>
              <a:rPr lang="fa-IR" b="1" i="0" dirty="0" smtClean="0">
                <a:solidFill>
                  <a:srgbClr val="0D0D0D"/>
                </a:solidFill>
                <a:effectLst/>
                <a:latin typeface="Söhne"/>
              </a:rPr>
              <a:t>پایگاه‌های داده</a:t>
            </a:r>
            <a:r>
              <a:rPr lang="fa-IR" b="0" i="0" dirty="0" smtClean="0">
                <a:solidFill>
                  <a:srgbClr val="0D0D0D"/>
                </a:solidFill>
                <a:effectLst/>
                <a:latin typeface="Söhne"/>
              </a:rPr>
              <a:t>: فراهم کردن دسترسی به پایگاه‌های داده علمی و پژوهشی که اطلاعات تخصصی و به‌روز را ارائه می‌دهند.</a:t>
            </a:r>
          </a:p>
          <a:p>
            <a:pPr marL="742950" lvl="1" indent="-285750" algn="r" rtl="1">
              <a:buFont typeface="+mj-lt"/>
              <a:buAutoNum type="arabicPeriod"/>
            </a:pPr>
            <a:r>
              <a:rPr lang="fa-IR" b="1" i="0" dirty="0" smtClean="0">
                <a:solidFill>
                  <a:srgbClr val="0D0D0D"/>
                </a:solidFill>
                <a:effectLst/>
                <a:latin typeface="Söhne"/>
              </a:rPr>
              <a:t>منابع چندرسانه‌ای</a:t>
            </a:r>
            <a:r>
              <a:rPr lang="fa-IR" b="0" i="0" dirty="0" smtClean="0">
                <a:solidFill>
                  <a:srgbClr val="0D0D0D"/>
                </a:solidFill>
                <a:effectLst/>
                <a:latin typeface="Söhne"/>
              </a:rPr>
              <a:t>: ارائه دسترسی به منابع چندرسانه‌ای مانند ویدئوهای آموزشی، پادکست‌ها و وبینارها.</a:t>
            </a:r>
          </a:p>
          <a:p>
            <a:pPr algn="r" rtl="1">
              <a:buFont typeface="+mj-lt"/>
              <a:buAutoNum type="arabicPeriod"/>
            </a:pPr>
            <a:r>
              <a:rPr lang="fa-IR" b="1" i="0" dirty="0" smtClean="0">
                <a:solidFill>
                  <a:srgbClr val="0D0D0D"/>
                </a:solidFill>
                <a:effectLst/>
                <a:latin typeface="Söhne"/>
              </a:rPr>
              <a:t>پشتیبانی فنی</a:t>
            </a:r>
            <a:r>
              <a:rPr lang="fa-IR" b="0" i="0" dirty="0" smtClean="0">
                <a:solidFill>
                  <a:srgbClr val="0D0D0D"/>
                </a:solidFill>
                <a:effectLst/>
                <a:latin typeface="Söhne"/>
              </a:rPr>
              <a:t>:</a:t>
            </a:r>
          </a:p>
          <a:p>
            <a:pPr marL="742950" lvl="1" indent="-285750" algn="r" rtl="1">
              <a:buFont typeface="+mj-lt"/>
              <a:buAutoNum type="arabicPeriod"/>
            </a:pPr>
            <a:r>
              <a:rPr lang="fa-IR" b="1" i="0" dirty="0" smtClean="0">
                <a:solidFill>
                  <a:srgbClr val="0D0D0D"/>
                </a:solidFill>
                <a:effectLst/>
                <a:latin typeface="Söhne"/>
              </a:rPr>
              <a:t>کمک‌های فنی</a:t>
            </a:r>
            <a:r>
              <a:rPr lang="fa-IR" b="0" i="0" dirty="0" smtClean="0">
                <a:solidFill>
                  <a:srgbClr val="0D0D0D"/>
                </a:solidFill>
                <a:effectLst/>
                <a:latin typeface="Söhne"/>
              </a:rPr>
              <a:t>: کمک به دانشجویان و اساتید در استفاده از تجهیزات و نرم‌افزارهای کتابخانه.</a:t>
            </a:r>
          </a:p>
          <a:p>
            <a:pPr marL="742950" lvl="1" indent="-285750" algn="r" rtl="1">
              <a:buFont typeface="+mj-lt"/>
              <a:buAutoNum type="arabicPeriod"/>
            </a:pPr>
            <a:r>
              <a:rPr lang="fa-IR" b="1" i="0" dirty="0" smtClean="0">
                <a:solidFill>
                  <a:srgbClr val="0D0D0D"/>
                </a:solidFill>
                <a:effectLst/>
                <a:latin typeface="Söhne"/>
              </a:rPr>
              <a:t>دسترسی از راه دور</a:t>
            </a:r>
            <a:r>
              <a:rPr lang="fa-IR" b="0" i="0" dirty="0" smtClean="0">
                <a:solidFill>
                  <a:srgbClr val="0D0D0D"/>
                </a:solidFill>
                <a:effectLst/>
                <a:latin typeface="Söhne"/>
              </a:rPr>
              <a:t>: ارائه خدماتی که امکان دسترسی به منابع کتابخانه را از راه دور فراهم می‌کنند.</a:t>
            </a:r>
          </a:p>
          <a:p>
            <a:pPr algn="r" rtl="1"/>
            <a:endParaRPr lang="en-US" dirty="0"/>
          </a:p>
        </p:txBody>
      </p:sp>
    </p:spTree>
    <p:extLst>
      <p:ext uri="{BB962C8B-B14F-4D97-AF65-F5344CB8AC3E}">
        <p14:creationId xmlns:p14="http://schemas.microsoft.com/office/powerpoint/2010/main" val="31933166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b="1" dirty="0"/>
              <a:t>برگزاری کارگاه‌ها و دوره‌های آموزشی</a:t>
            </a:r>
            <a:r>
              <a:rPr lang="fa-IR" dirty="0"/>
              <a:t>:</a:t>
            </a:r>
          </a:p>
          <a:p>
            <a:pPr lvl="1" algn="r" rtl="1"/>
            <a:r>
              <a:rPr lang="fa-IR" b="1" dirty="0"/>
              <a:t>کارگاه‌های مهارت‌های پژوهشی</a:t>
            </a:r>
            <a:r>
              <a:rPr lang="fa-IR" dirty="0"/>
              <a:t>: برگزاری کارگاه‌ها در زمینه مهارت‌های پژوهشی، نگارش علمی و استفاده از منابع اطلاعاتی.</a:t>
            </a:r>
          </a:p>
          <a:p>
            <a:pPr lvl="1" algn="r" rtl="1"/>
            <a:r>
              <a:rPr lang="fa-IR" b="1" dirty="0"/>
              <a:t>دوره‌های آموزشی آنلاین</a:t>
            </a:r>
            <a:r>
              <a:rPr lang="fa-IR" dirty="0"/>
              <a:t>: ارائه دوره‌های آموزشی آنلاین در زمینه‌های مختلف کتابداری و اطلاعات.</a:t>
            </a:r>
          </a:p>
          <a:p>
            <a:pPr algn="r" rtl="1"/>
            <a:r>
              <a:rPr lang="fa-IR" b="1" dirty="0"/>
              <a:t>پشتیبانی از یادگیری مادام‌العمر</a:t>
            </a:r>
            <a:r>
              <a:rPr lang="fa-IR" dirty="0"/>
              <a:t>:</a:t>
            </a:r>
          </a:p>
          <a:p>
            <a:pPr algn="r" rtl="1"/>
            <a:endParaRPr lang="en-US" dirty="0"/>
          </a:p>
        </p:txBody>
      </p:sp>
    </p:spTree>
    <p:extLst>
      <p:ext uri="{BB962C8B-B14F-4D97-AF65-F5344CB8AC3E}">
        <p14:creationId xmlns:p14="http://schemas.microsoft.com/office/powerpoint/2010/main" val="3292676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r" rtl="1"/>
            <a:r>
              <a:rPr lang="fa-IR" dirty="0"/>
              <a:t>کتابداران نقش مهمی در تسهیل و ارتقای کار تیمی در محیط‌های آموزشی ایفا می‌کنند. آنها با ایجاد و مدیریت فضاها و منابع مناسب، مشاوره و راهنمایی، و پشتیبانی فنی و اطلاعاتی، به دانشجویان و اعضای هیئت علمی کمک می‌کنند تا به طور موثر در تیم‌ها کار کنند. در ادامه به برخی از این نقش‌ها اشاره می‌کنیم</a:t>
            </a:r>
            <a:r>
              <a:rPr lang="fa-IR" dirty="0" smtClean="0"/>
              <a:t>:</a:t>
            </a:r>
          </a:p>
          <a:p>
            <a:pPr algn="r" rtl="1"/>
            <a:r>
              <a:rPr lang="fa-IR" b="1" dirty="0"/>
              <a:t>فراهم کردن فضاهای مناسب برای کار تیمی</a:t>
            </a:r>
            <a:r>
              <a:rPr lang="fa-IR" dirty="0"/>
              <a:t>:</a:t>
            </a:r>
          </a:p>
          <a:p>
            <a:pPr lvl="1" algn="r" rtl="1"/>
            <a:r>
              <a:rPr lang="fa-IR" b="1" dirty="0"/>
              <a:t>اتاق‌های مطالعه گروهی</a:t>
            </a:r>
            <a:r>
              <a:rPr lang="fa-IR" dirty="0"/>
              <a:t>: ایجاد و مدیریت اتاق‌ها و فضاهای مناسب برای جلسات گروهی، که دانشجویان می‌توانند از آنها برای پروژه‌ها و مطالعات گروهی استفاده کنند.</a:t>
            </a:r>
          </a:p>
          <a:p>
            <a:pPr lvl="1" algn="r" rtl="1"/>
            <a:r>
              <a:rPr lang="fa-IR" b="1" dirty="0"/>
              <a:t>فضاهای کار مشترک</a:t>
            </a:r>
            <a:r>
              <a:rPr lang="fa-IR" dirty="0"/>
              <a:t>: تجهیز کتابخانه به فضاهای باز و انعطاف‌پذیر که امکان تبادل نظر و همکاری بین دانشجویان و پژوهشگران را فراهم می‌کند.</a:t>
            </a:r>
          </a:p>
          <a:p>
            <a:pPr algn="r" rtl="1"/>
            <a:r>
              <a:rPr lang="fa-IR" b="1" dirty="0"/>
              <a:t>تسهیل دسترسی به منابع مشترک</a:t>
            </a:r>
            <a:r>
              <a:rPr lang="fa-IR" dirty="0"/>
              <a:t>:</a:t>
            </a:r>
          </a:p>
          <a:p>
            <a:pPr lvl="1" algn="r" rtl="1"/>
            <a:r>
              <a:rPr lang="fa-IR" b="1" dirty="0"/>
              <a:t>منابع دیجیتال و آنلاین</a:t>
            </a:r>
            <a:r>
              <a:rPr lang="fa-IR" dirty="0"/>
              <a:t>: ارائه دسترسی به منابع اطلاعاتی دیجیتال که اعضای تیم‌ها می‌توانند به صورت همزمان و از راه دور به آنها دسترسی داشته باشند.</a:t>
            </a:r>
          </a:p>
          <a:p>
            <a:pPr lvl="1" algn="r" rtl="1"/>
            <a:r>
              <a:rPr lang="fa-IR" b="1" dirty="0"/>
              <a:t>کتاب‌های الکترونیکی و مقالات علمی</a:t>
            </a:r>
            <a:r>
              <a:rPr lang="fa-IR" dirty="0"/>
              <a:t>: فراهم کردن منابع الکترونیکی که می‌توانند توسط اعضای تیم به طور مشترک استفاده شوند و به تحقیقات گروهی کمک کنند.</a:t>
            </a:r>
          </a:p>
          <a:p>
            <a:pPr algn="r" rtl="1"/>
            <a:endParaRPr lang="fa-IR" dirty="0"/>
          </a:p>
          <a:p>
            <a:pPr algn="r" rtl="1"/>
            <a:r>
              <a:rPr lang="fa-IR" dirty="0"/>
              <a:t/>
            </a:r>
            <a:br>
              <a:rPr lang="fa-IR" dirty="0"/>
            </a:br>
            <a:endParaRPr lang="en-US" dirty="0"/>
          </a:p>
        </p:txBody>
      </p:sp>
    </p:spTree>
    <p:extLst>
      <p:ext uri="{BB962C8B-B14F-4D97-AF65-F5344CB8AC3E}">
        <p14:creationId xmlns:p14="http://schemas.microsoft.com/office/powerpoint/2010/main" val="40523511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b="1" dirty="0"/>
              <a:t>مشاوره و راهنمایی در مدیریت پروژه‌های گروهی</a:t>
            </a:r>
            <a:r>
              <a:rPr lang="fa-IR" dirty="0"/>
              <a:t>:</a:t>
            </a:r>
          </a:p>
          <a:p>
            <a:pPr lvl="1" algn="r" rtl="1"/>
            <a:r>
              <a:rPr lang="fa-IR" b="1" dirty="0"/>
              <a:t>راهنمایی در جستجوی منابع</a:t>
            </a:r>
            <a:r>
              <a:rPr lang="fa-IR" dirty="0"/>
              <a:t>: کمک به تیم‌ها در یافتن منابع اطلاعاتی معتبر و مرتبط با پروژه‌هایشان.</a:t>
            </a:r>
          </a:p>
          <a:p>
            <a:pPr lvl="1" algn="r" rtl="1"/>
            <a:r>
              <a:rPr lang="fa-IR" b="1" dirty="0"/>
              <a:t>آموزش مهارت‌های مدیریت منابع اطلاعاتی</a:t>
            </a:r>
            <a:r>
              <a:rPr lang="fa-IR" dirty="0"/>
              <a:t>: آموزش استفاده از ابزارهای مدیریت منابع و استناد به اعضای تیم‌ها، که می‌تواند به سازماندهی بهتر پروژه‌های گروهی کمک کند.</a:t>
            </a:r>
          </a:p>
          <a:p>
            <a:pPr algn="r" rtl="1"/>
            <a:r>
              <a:rPr lang="fa-IR" b="1" dirty="0"/>
              <a:t>پشتیبانی فنی و اطلاعاتی</a:t>
            </a:r>
            <a:r>
              <a:rPr lang="fa-IR" dirty="0"/>
              <a:t>:</a:t>
            </a:r>
          </a:p>
          <a:p>
            <a:pPr lvl="1" algn="r" rtl="1"/>
            <a:r>
              <a:rPr lang="fa-IR" b="1" dirty="0"/>
              <a:t>پشتیبانی از ابزارهای همکاری آنلاین</a:t>
            </a:r>
            <a:r>
              <a:rPr lang="fa-IR" dirty="0"/>
              <a:t>: کمک به دانشجویان و اعضای هیئت علمی در استفاده از ابزارهای همکاری آنلاین مانند نرم‌افزارهای مدیریت پروژه، سیستم‌های ویدئو کنفرانس، و پلتفرم‌های اشتراک‌گذاری فایل.</a:t>
            </a:r>
          </a:p>
          <a:p>
            <a:pPr lvl="1" algn="r" rtl="1"/>
            <a:r>
              <a:rPr lang="fa-IR" b="1" dirty="0"/>
              <a:t>رفع مشکلات دسترسی به منابع</a:t>
            </a:r>
            <a:r>
              <a:rPr lang="fa-IR" dirty="0"/>
              <a:t>: ارائه پشتیبانی فنی برای حل مشکلات دسترسی به منابع دیجیتال و پایگاه‌های داده، که می‌تواند کار تیمی را روان‌تر کند.</a:t>
            </a:r>
          </a:p>
          <a:p>
            <a:pPr algn="r" rtl="1"/>
            <a:endParaRPr lang="en-US" dirty="0"/>
          </a:p>
        </p:txBody>
      </p:sp>
    </p:spTree>
    <p:extLst>
      <p:ext uri="{BB962C8B-B14F-4D97-AF65-F5344CB8AC3E}">
        <p14:creationId xmlns:p14="http://schemas.microsoft.com/office/powerpoint/2010/main" val="31913212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b="1" dirty="0"/>
              <a:t>برگزاری کارگاه‌ها و جلسات آموزشی</a:t>
            </a:r>
            <a:r>
              <a:rPr lang="fa-IR" dirty="0"/>
              <a:t>:</a:t>
            </a:r>
          </a:p>
          <a:p>
            <a:pPr lvl="1" algn="r" rtl="1"/>
            <a:r>
              <a:rPr lang="fa-IR" b="1" dirty="0"/>
              <a:t>آموزش مهارت‌های تیمی</a:t>
            </a:r>
            <a:r>
              <a:rPr lang="fa-IR" dirty="0"/>
              <a:t>: برگزاری کارگاه‌ها و جلسات آموزشی در زمینه مهارت‌های کار تیمی، مانند ارتباط موثر، حل مسئله گروهی، و مدیریت زمان.</a:t>
            </a:r>
          </a:p>
          <a:p>
            <a:pPr lvl="1" algn="r" rtl="1"/>
            <a:r>
              <a:rPr lang="fa-IR" b="1" dirty="0"/>
              <a:t>آموزش استفاده از ابزارهای پژوهشی</a:t>
            </a:r>
            <a:r>
              <a:rPr lang="fa-IR" dirty="0"/>
              <a:t>: آموزش استفاده از نرم‌افزارها و ابزارهای پژوهشی که می‌توانند در پروژه‌های گروهی مورد استفاده قرار گیرند.</a:t>
            </a:r>
          </a:p>
          <a:p>
            <a:pPr algn="r" rtl="1"/>
            <a:r>
              <a:rPr lang="fa-IR" b="1" dirty="0"/>
              <a:t>تشویق به همکاری بین رشته‌ای</a:t>
            </a:r>
            <a:r>
              <a:rPr lang="fa-IR" dirty="0"/>
              <a:t>:</a:t>
            </a:r>
          </a:p>
          <a:p>
            <a:pPr lvl="1" algn="r" rtl="1"/>
            <a:r>
              <a:rPr lang="fa-IR" b="1" dirty="0"/>
              <a:t>تسهیل دسترسی به منابع بین رشته‌ای</a:t>
            </a:r>
            <a:r>
              <a:rPr lang="fa-IR" dirty="0"/>
              <a:t>: فراهم کردن دسترسی به منابعی که می‌توانند به پروژه‌های چندرشته‌ای کمک کنند و ترویج همکاری بین دانشجویان و اساتید از رشته‌های مختلف.</a:t>
            </a:r>
          </a:p>
          <a:p>
            <a:pPr lvl="1" algn="r" rtl="1"/>
            <a:r>
              <a:rPr lang="fa-IR" b="1" dirty="0"/>
              <a:t>سازماندهی رویدادهای بین رشته‌ای</a:t>
            </a:r>
            <a:r>
              <a:rPr lang="fa-IR" dirty="0"/>
              <a:t>: برگزاری همایش‌ها، کارگاه‌ها و جلسات که فرصت‌هایی برای همکاری و تبادل نظر بین رشته‌ای فراهم می‌کند.</a:t>
            </a:r>
          </a:p>
          <a:p>
            <a:pPr algn="r" rtl="1"/>
            <a:endParaRPr lang="en-US" dirty="0"/>
          </a:p>
        </p:txBody>
      </p:sp>
    </p:spTree>
    <p:extLst>
      <p:ext uri="{BB962C8B-B14F-4D97-AF65-F5344CB8AC3E}">
        <p14:creationId xmlns:p14="http://schemas.microsoft.com/office/powerpoint/2010/main" val="18193364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b="1" dirty="0"/>
              <a:t>ایجاد و مدیریت پلتفرم‌های ارتباطی و همکاری</a:t>
            </a:r>
            <a:r>
              <a:rPr lang="fa-IR" dirty="0"/>
              <a:t>:</a:t>
            </a:r>
          </a:p>
          <a:p>
            <a:pPr lvl="1" algn="r" rtl="1"/>
            <a:r>
              <a:rPr lang="fa-IR" b="1" dirty="0"/>
              <a:t>ایجاد انجمن‌های آنلاین</a:t>
            </a:r>
            <a:r>
              <a:rPr lang="fa-IR" dirty="0"/>
              <a:t>: مدیریت پلتفرم‌های آنلاین مانند انجمن‌ها و گروه‌های بحث که دانشجویان و اساتید می‌توانند از آنها برای تبادل اطلاعات و همکاری استفاده کنند.</a:t>
            </a:r>
          </a:p>
          <a:p>
            <a:pPr lvl="1" algn="r" rtl="1"/>
            <a:r>
              <a:rPr lang="fa-IR" b="1" dirty="0"/>
              <a:t>استفاده از شبکه‌های اجتماعی علمی</a:t>
            </a:r>
            <a:r>
              <a:rPr lang="fa-IR" dirty="0"/>
              <a:t>: تشویق استفاده از شبکه‌های اجتماعی علمی و تحقیقاتی برای به اشتراک‌گذاری اطلاعات و یافته‌ها بین اعضای تیم‌ها</a:t>
            </a:r>
            <a:r>
              <a:rPr lang="fa-IR" dirty="0" smtClean="0"/>
              <a:t>.</a:t>
            </a:r>
          </a:p>
          <a:p>
            <a:pPr lvl="1" algn="r" rtl="1"/>
            <a:endParaRPr lang="fa-IR" dirty="0"/>
          </a:p>
          <a:p>
            <a:pPr marL="0" indent="0" algn="r" rtl="1">
              <a:buNone/>
            </a:pPr>
            <a:r>
              <a:rPr lang="fa-IR" sz="2400" dirty="0"/>
              <a:t>با این نقش‌ها، کتابداران می‌توانند به طور قابل توجهی به بهبود کار تیمی در محیط‌های آموزشی کمک کنند. آنها با فراهم کردن منابع و فضاهای مناسب، آموزش مهارت‌های لازم و پشتیبانی فنی و اطلاعاتی، می‌توانند به دانشجویان و اعضای هیئت علمی کمک کنند تا به طور موثر و کارآمد در پروژه‌های گروهی خود فعالیت کنند.</a:t>
            </a:r>
          </a:p>
          <a:p>
            <a:pPr algn="r" rtl="1"/>
            <a:endParaRPr lang="en-US" dirty="0"/>
          </a:p>
        </p:txBody>
      </p:sp>
    </p:spTree>
    <p:extLst>
      <p:ext uri="{BB962C8B-B14F-4D97-AF65-F5344CB8AC3E}">
        <p14:creationId xmlns:p14="http://schemas.microsoft.com/office/powerpoint/2010/main" val="21172135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400" dirty="0" smtClean="0"/>
              <a:t>نقش کتابدار در توسعه دیجیتالی در آموزش عالی و پژوهش بسیار مهم و چندبعدی است. کتابداران با ارائه خدمات متنوع و نوآورانه می‌توانند به بهبود فرآیندهای یادگیری و پژوهش کمک کنند. در ادامه، برخی از نقش‌های کلیدی کتابداران در توسعه دیجیتالی را بررسی می‌کنیم:</a:t>
            </a:r>
            <a:br>
              <a:rPr lang="fa-IR" sz="2400" dirty="0" smtClean="0"/>
            </a:br>
            <a:endParaRPr lang="en-US" sz="2400"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fa-IR" b="1" dirty="0" smtClean="0"/>
              <a:t>۱- </a:t>
            </a:r>
            <a:r>
              <a:rPr lang="fa-IR" b="1" dirty="0"/>
              <a:t>فراهم کردن دسترسی به منابع دیجیتال</a:t>
            </a:r>
          </a:p>
          <a:p>
            <a:pPr marL="0" indent="0" algn="r" rtl="1">
              <a:buNone/>
            </a:pPr>
            <a:r>
              <a:rPr lang="fa-IR" b="1" dirty="0"/>
              <a:t>پایگاه‌های داده الکترونیکی</a:t>
            </a:r>
            <a:r>
              <a:rPr lang="fa-IR" dirty="0"/>
              <a:t>: کتابداران به دانشجویان و پژوهشگران دسترسی به پایگاه‌های داده معتبر علمی مانند </a:t>
            </a:r>
            <a:r>
              <a:rPr lang="en-US" dirty="0"/>
              <a:t>JSTOR، PubMed، IEEE </a:t>
            </a:r>
            <a:r>
              <a:rPr lang="en-US" dirty="0" err="1"/>
              <a:t>Xplore</a:t>
            </a:r>
            <a:r>
              <a:rPr lang="en-US" dirty="0"/>
              <a:t> </a:t>
            </a:r>
            <a:r>
              <a:rPr lang="fa-IR" dirty="0"/>
              <a:t>و دیگر منابع الکترونیکی را فراهم می‌کنند.</a:t>
            </a:r>
          </a:p>
          <a:p>
            <a:pPr marL="0" indent="0" algn="r" rtl="1">
              <a:buNone/>
            </a:pPr>
            <a:r>
              <a:rPr lang="fa-IR" b="1" dirty="0"/>
              <a:t>کتاب‌های الکترونیکی و مقالات</a:t>
            </a:r>
            <a:r>
              <a:rPr lang="fa-IR" dirty="0"/>
              <a:t>: ارائه دسترسی به کتاب‌ها و مقالات الکترونیکی که امکان مطالعه و پژوهش از راه دور را تسهیل می‌کند.</a:t>
            </a:r>
          </a:p>
          <a:p>
            <a:pPr marL="0" indent="0" algn="r" rtl="1">
              <a:buNone/>
            </a:pPr>
            <a:r>
              <a:rPr lang="fa-IR" b="1" dirty="0" smtClean="0"/>
              <a:t>۲- </a:t>
            </a:r>
            <a:r>
              <a:rPr lang="fa-IR" b="1" dirty="0"/>
              <a:t>مدیریت و سازماندهی منابع دیجیتال</a:t>
            </a:r>
          </a:p>
          <a:p>
            <a:pPr marL="0" indent="0" algn="r" rtl="1">
              <a:buNone/>
            </a:pPr>
            <a:r>
              <a:rPr lang="fa-IR" b="1" dirty="0"/>
              <a:t>کتابخانه‌های دیجیتال</a:t>
            </a:r>
            <a:r>
              <a:rPr lang="fa-IR" dirty="0"/>
              <a:t>: ایجاد و مدیریت کتابخانه‌های دیجیتال که شامل مجموعه‌های دیجیتال از کتب، مقالات، پایان‌نامه‌ها و دیگر منابع علمی است.</a:t>
            </a:r>
          </a:p>
          <a:p>
            <a:pPr marL="0" indent="0" algn="r" rtl="1">
              <a:buNone/>
            </a:pPr>
            <a:r>
              <a:rPr lang="fa-IR" b="1" dirty="0"/>
              <a:t>فهرست‌نویسی دیجیتال</a:t>
            </a:r>
            <a:r>
              <a:rPr lang="fa-IR" dirty="0"/>
              <a:t>: استفاده از سیستم‌های مدیریت کتابخانه دیجیتال (</a:t>
            </a:r>
            <a:r>
              <a:rPr lang="en-US" dirty="0"/>
              <a:t>ILS) </a:t>
            </a:r>
            <a:r>
              <a:rPr lang="fa-IR" dirty="0"/>
              <a:t>برای سازماندهی و فهرست‌نویسی منابع به نحوی که دسترسی به آنها سریع و آسان باشد.</a:t>
            </a:r>
          </a:p>
          <a:p>
            <a:pPr marL="0" indent="0" algn="r" rtl="1">
              <a:buNone/>
            </a:pPr>
            <a:r>
              <a:rPr lang="fa-IR" b="1" dirty="0" smtClean="0"/>
              <a:t>۳-آموزش </a:t>
            </a:r>
            <a:r>
              <a:rPr lang="fa-IR" b="1" dirty="0"/>
              <a:t>و توسعه مهارت‌های دیجیتالی</a:t>
            </a:r>
          </a:p>
          <a:p>
            <a:pPr marL="0" indent="0" algn="r" rtl="1">
              <a:buNone/>
            </a:pPr>
            <a:r>
              <a:rPr lang="fa-IR" b="1" dirty="0"/>
              <a:t>کارگاه‌ها و دوره‌های آموزشی</a:t>
            </a:r>
            <a:r>
              <a:rPr lang="fa-IR" dirty="0"/>
              <a:t>: برگزاری کارگاه‌ها و دوره‌های آموزشی برای آموزش مهارت‌های جستجو در پایگاه‌های داده، ارزیابی منابع دیجیتال و استفاده از ابزارهای دیجیتال.</a:t>
            </a:r>
          </a:p>
          <a:p>
            <a:pPr marL="0" indent="0" algn="r" rtl="1">
              <a:buNone/>
            </a:pPr>
            <a:r>
              <a:rPr lang="fa-IR" b="1" dirty="0"/>
              <a:t>راهنمایی و مشاوره</a:t>
            </a:r>
            <a:r>
              <a:rPr lang="fa-IR" dirty="0"/>
              <a:t>: ارائه مشاوره فردی و گروهی برای کمک به دانشجویان و پژوهشگران در استفاده از منابع و ابزارهای دیجیتال.</a:t>
            </a:r>
          </a:p>
          <a:p>
            <a:pPr algn="r" rtl="1"/>
            <a:endParaRPr lang="en-US" dirty="0"/>
          </a:p>
        </p:txBody>
      </p:sp>
    </p:spTree>
    <p:extLst>
      <p:ext uri="{BB962C8B-B14F-4D97-AF65-F5344CB8AC3E}">
        <p14:creationId xmlns:p14="http://schemas.microsoft.com/office/powerpoint/2010/main" val="27550219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768"/>
            <a:ext cx="10515600" cy="5596195"/>
          </a:xfrm>
        </p:spPr>
        <p:txBody>
          <a:bodyPr>
            <a:normAutofit/>
          </a:bodyPr>
          <a:lstStyle/>
          <a:p>
            <a:pPr marL="0" indent="0" algn="r" rtl="1">
              <a:buNone/>
            </a:pPr>
            <a:r>
              <a:rPr lang="fa-IR" b="1" dirty="0" smtClean="0"/>
              <a:t>۴- </a:t>
            </a:r>
            <a:r>
              <a:rPr lang="fa-IR" b="1" dirty="0"/>
              <a:t>پشتیبانی از یادگیری و پژوهش آنلاین</a:t>
            </a:r>
          </a:p>
          <a:p>
            <a:pPr marL="0" indent="0" algn="r" rtl="1">
              <a:buNone/>
            </a:pPr>
            <a:r>
              <a:rPr lang="fa-IR" b="1" dirty="0"/>
              <a:t>پلتفرم‌های یادگیری آنلاین</a:t>
            </a:r>
            <a:r>
              <a:rPr lang="fa-IR" dirty="0"/>
              <a:t>: همکاری با تیم‌های آموزشی برای ادغام منابع کتابخانه در سیستم‌های مدیریت یادگیری (</a:t>
            </a:r>
            <a:r>
              <a:rPr lang="en-US" dirty="0"/>
              <a:t>LMS) </a:t>
            </a:r>
            <a:r>
              <a:rPr lang="fa-IR" dirty="0"/>
              <a:t>مانند </a:t>
            </a:r>
            <a:r>
              <a:rPr lang="en-US" dirty="0"/>
              <a:t>Moodle، Blackboard </a:t>
            </a:r>
            <a:r>
              <a:rPr lang="fa-IR" dirty="0"/>
              <a:t>و </a:t>
            </a:r>
            <a:r>
              <a:rPr lang="en-US" dirty="0"/>
              <a:t>Canvas.</a:t>
            </a:r>
          </a:p>
          <a:p>
            <a:pPr marL="0" indent="0" algn="r" rtl="1">
              <a:buNone/>
            </a:pPr>
            <a:r>
              <a:rPr lang="fa-IR" b="1" dirty="0"/>
              <a:t>پشتیبانی فنی</a:t>
            </a:r>
            <a:r>
              <a:rPr lang="fa-IR" dirty="0"/>
              <a:t>: ارائه پشتیبانی فنی برای استفاده از منابع دیجیتال، از جمله کمک به رفع مشکلات دسترسی و استفاده از ابزارهای دیجیتال.</a:t>
            </a:r>
          </a:p>
          <a:p>
            <a:pPr marL="0" indent="0" algn="r" rtl="1">
              <a:buNone/>
            </a:pPr>
            <a:r>
              <a:rPr lang="fa-IR" b="1" dirty="0" smtClean="0"/>
              <a:t>۵- </a:t>
            </a:r>
            <a:r>
              <a:rPr lang="fa-IR" b="1" dirty="0"/>
              <a:t>توسعه محتوای دیجیتال</a:t>
            </a:r>
          </a:p>
          <a:p>
            <a:pPr marL="0" indent="0" algn="r" rtl="1">
              <a:buNone/>
            </a:pPr>
            <a:r>
              <a:rPr lang="fa-IR" b="1" dirty="0"/>
              <a:t>دیجیتال‌سازی منابع</a:t>
            </a:r>
            <a:r>
              <a:rPr lang="fa-IR" dirty="0"/>
              <a:t>: دیجیتال‌سازی منابع چاپی و ایجاد نسخه‌های دیجیتال از اسناد تاریخی، کتاب‌ها و دیگر منابع مهم.</a:t>
            </a:r>
          </a:p>
          <a:p>
            <a:pPr marL="0" indent="0" algn="r" rtl="1">
              <a:buNone/>
            </a:pPr>
            <a:r>
              <a:rPr lang="fa-IR" b="1" dirty="0"/>
              <a:t>ایجاد منابع چندرسانه‌ای</a:t>
            </a:r>
            <a:r>
              <a:rPr lang="fa-IR" dirty="0"/>
              <a:t>: توسعه و ارائه منابع چندرسانه‌ای مانند ویدیوهای آموزشی، پادکست‌ها و دوره‌های آموزشی آنلاین.</a:t>
            </a:r>
          </a:p>
        </p:txBody>
      </p:sp>
    </p:spTree>
    <p:extLst>
      <p:ext uri="{BB962C8B-B14F-4D97-AF65-F5344CB8AC3E}">
        <p14:creationId xmlns:p14="http://schemas.microsoft.com/office/powerpoint/2010/main" val="37125158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r" rtl="1">
              <a:buNone/>
            </a:pPr>
            <a:r>
              <a:rPr lang="fa-IR" b="1" dirty="0" smtClean="0"/>
              <a:t>۶- </a:t>
            </a:r>
            <a:r>
              <a:rPr lang="fa-IR" b="1" dirty="0"/>
              <a:t>پشتیبانی از پژوهش و نشر دیجیتال</a:t>
            </a:r>
          </a:p>
          <a:p>
            <a:pPr marL="0" indent="0" algn="r" rtl="1">
              <a:buNone/>
            </a:pPr>
            <a:r>
              <a:rPr lang="fa-IR" b="1" dirty="0"/>
              <a:t>آرشیوهای دیجیتال و دسترسی باز</a:t>
            </a:r>
            <a:r>
              <a:rPr lang="fa-IR" dirty="0"/>
              <a:t>: مدیریت آرشیوهای دیجیتال و حمایت از سیاست‌های دسترسی باز (</a:t>
            </a:r>
            <a:r>
              <a:rPr lang="en-US" dirty="0"/>
              <a:t>Open Access) </a:t>
            </a:r>
            <a:r>
              <a:rPr lang="fa-IR" dirty="0"/>
              <a:t>برای انتشار پژوهش‌های علمی.</a:t>
            </a:r>
          </a:p>
          <a:p>
            <a:pPr marL="0" indent="0" algn="r" rtl="1">
              <a:buNone/>
            </a:pPr>
            <a:r>
              <a:rPr lang="fa-IR" b="1" dirty="0"/>
              <a:t>نرم‌افزارهای مدیریت منابع پژوهشی</a:t>
            </a:r>
            <a:r>
              <a:rPr lang="fa-IR" dirty="0"/>
              <a:t>: آموزش و پشتیبانی در استفاده از نرم‌افزارهای مدیریت منابع پژوهشی مانند </a:t>
            </a:r>
            <a:r>
              <a:rPr lang="en-US" dirty="0"/>
              <a:t>EndNote، </a:t>
            </a:r>
            <a:r>
              <a:rPr lang="en-US" dirty="0" err="1"/>
              <a:t>Zotero</a:t>
            </a:r>
            <a:r>
              <a:rPr lang="en-US" dirty="0"/>
              <a:t> </a:t>
            </a:r>
            <a:r>
              <a:rPr lang="fa-IR" dirty="0"/>
              <a:t>و </a:t>
            </a:r>
            <a:r>
              <a:rPr lang="en-US" dirty="0" err="1"/>
              <a:t>Mendeley</a:t>
            </a:r>
            <a:r>
              <a:rPr lang="en-US" dirty="0"/>
              <a:t>.</a:t>
            </a:r>
          </a:p>
          <a:p>
            <a:pPr marL="0" indent="0" algn="r" rtl="1">
              <a:buNone/>
            </a:pPr>
            <a:r>
              <a:rPr lang="fa-IR" b="1" dirty="0" smtClean="0"/>
              <a:t>۷-</a:t>
            </a:r>
            <a:r>
              <a:rPr lang="en-US" b="1" dirty="0" smtClean="0"/>
              <a:t> </a:t>
            </a:r>
            <a:r>
              <a:rPr lang="fa-IR" b="1" dirty="0"/>
              <a:t>تشویق به استفاده از فناوری‌های نوین</a:t>
            </a:r>
          </a:p>
          <a:p>
            <a:pPr marL="0" indent="0" algn="r" rtl="1">
              <a:buNone/>
            </a:pPr>
            <a:r>
              <a:rPr lang="fa-IR" b="1" dirty="0"/>
              <a:t>فناوری‌های جدید آموزشی</a:t>
            </a:r>
            <a:r>
              <a:rPr lang="fa-IR" dirty="0"/>
              <a:t>: معرفی و ترویج استفاده از فناوری‌های جدید آموزشی مانند واقعیت مجازی (</a:t>
            </a:r>
            <a:r>
              <a:rPr lang="en-US" dirty="0"/>
              <a:t>VR)، </a:t>
            </a:r>
            <a:r>
              <a:rPr lang="fa-IR" dirty="0"/>
              <a:t>واقعیت افزوده (</a:t>
            </a:r>
            <a:r>
              <a:rPr lang="en-US" dirty="0"/>
              <a:t>AR) </a:t>
            </a:r>
            <a:r>
              <a:rPr lang="fa-IR" dirty="0"/>
              <a:t>و ابزارهای تعاملی دیجیتال.</a:t>
            </a:r>
          </a:p>
          <a:p>
            <a:pPr marL="0" indent="0" algn="r" rtl="1">
              <a:buNone/>
            </a:pPr>
            <a:r>
              <a:rPr lang="fa-IR" b="1" dirty="0"/>
              <a:t>تحلیل داده‌ها و علم داده</a:t>
            </a:r>
            <a:r>
              <a:rPr lang="fa-IR" dirty="0"/>
              <a:t>: آموزش و پشتیبانی در زمینه تحلیل داده‌ها و استفاده از ابزارهای علم داده برای پژوهش‌های پیشرفته.</a:t>
            </a:r>
          </a:p>
          <a:p>
            <a:pPr marL="0" indent="0" algn="r" rtl="1">
              <a:buNone/>
            </a:pPr>
            <a:endParaRPr lang="en-US" dirty="0"/>
          </a:p>
        </p:txBody>
      </p:sp>
    </p:spTree>
    <p:extLst>
      <p:ext uri="{BB962C8B-B14F-4D97-AF65-F5344CB8AC3E}">
        <p14:creationId xmlns:p14="http://schemas.microsoft.com/office/powerpoint/2010/main" val="31362302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مهارتهاي لازم براي باسوادان اطلاعاتي</a:t>
            </a:r>
            <a:br>
              <a:rPr lang="fa-IR" dirty="0"/>
            </a:br>
            <a:endParaRPr lang="en-US" dirty="0"/>
          </a:p>
        </p:txBody>
      </p:sp>
      <p:sp>
        <p:nvSpPr>
          <p:cNvPr id="3" name="Content Placeholder 2"/>
          <p:cNvSpPr>
            <a:spLocks noGrp="1"/>
          </p:cNvSpPr>
          <p:nvPr>
            <p:ph idx="1"/>
          </p:nvPr>
        </p:nvSpPr>
        <p:spPr>
          <a:xfrm>
            <a:off x="726989" y="1887409"/>
            <a:ext cx="10515600" cy="4351338"/>
          </a:xfrm>
        </p:spPr>
        <p:txBody>
          <a:bodyPr/>
          <a:lstStyle/>
          <a:p>
            <a:pPr marL="0" indent="0" algn="r" rtl="1">
              <a:buNone/>
            </a:pPr>
            <a:r>
              <a:rPr lang="fa-IR" dirty="0" smtClean="0"/>
              <a:t>۱- </a:t>
            </a:r>
            <a:r>
              <a:rPr lang="fa-IR" dirty="0"/>
              <a:t>مهارتهاي فني (سواد رايانه اي)</a:t>
            </a:r>
          </a:p>
          <a:p>
            <a:pPr marL="0" indent="0" algn="r" rtl="1">
              <a:buNone/>
            </a:pPr>
            <a:r>
              <a:rPr lang="fa-IR" dirty="0" smtClean="0"/>
              <a:t>۲- </a:t>
            </a:r>
            <a:r>
              <a:rPr lang="fa-IR" dirty="0"/>
              <a:t>مهارتهاي ذهني (سواد عمومي يا سنتي)</a:t>
            </a:r>
          </a:p>
          <a:p>
            <a:pPr marL="0" indent="0" algn="r" rtl="1">
              <a:buNone/>
            </a:pPr>
            <a:r>
              <a:rPr lang="fa-IR" dirty="0" smtClean="0"/>
              <a:t>۳- </a:t>
            </a:r>
            <a:r>
              <a:rPr lang="fa-IR" dirty="0"/>
              <a:t>مهارتهاي ارتباطي و اطلاعاتي </a:t>
            </a:r>
            <a:endParaRPr lang="en-US" dirty="0"/>
          </a:p>
        </p:txBody>
      </p:sp>
    </p:spTree>
    <p:extLst>
      <p:ext uri="{BB962C8B-B14F-4D97-AF65-F5344CB8AC3E}">
        <p14:creationId xmlns:p14="http://schemas.microsoft.com/office/powerpoint/2010/main" val="195830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054" y="1331355"/>
            <a:ext cx="10515600" cy="4351338"/>
          </a:xfrm>
        </p:spPr>
        <p:txBody>
          <a:bodyPr>
            <a:normAutofit lnSpcReduction="10000"/>
          </a:bodyPr>
          <a:lstStyle/>
          <a:p>
            <a:pPr algn="r" rtl="1"/>
            <a:r>
              <a:rPr lang="fa-IR" b="1" dirty="0"/>
              <a:t>دسترسی به منابع اطلاعاتی</a:t>
            </a:r>
            <a:r>
              <a:rPr lang="fa-IR" dirty="0"/>
              <a:t>: کتابداران با مدیریت کتابخانه‌ها و فراهم کردن دسترسی به منابع مختلف اعم از کتاب‌ها، مقالات، پایگاه‌های داده و منابع دیجیتال، به دانشجویان و اساتید کمک می‌کنند تا به اطلاعات لازم برای تحقیقات و مطالعات خود دسترسی داشته باشند.</a:t>
            </a:r>
          </a:p>
          <a:p>
            <a:pPr algn="r" rtl="1"/>
            <a:r>
              <a:rPr lang="fa-IR" b="1" dirty="0"/>
              <a:t>آموزش مهارت‌های اطلاعاتی</a:t>
            </a:r>
            <a:r>
              <a:rPr lang="fa-IR" dirty="0"/>
              <a:t>: یکی از نقش‌های مهم کتابداران آموزش مهارت‌های اطلاعاتی به دانشجویان است. این مهارت‌ها شامل جستجوی مؤثر اطلاعات، ارزیابی منابع اطلاعاتی، و استفاده صحیح از اطلاعات به دست آمده می‌باشد. این آموزش‌ها می‌تواند به دانشجویان کمک کند تا به پژوهشگران ماهرتری تبدیل شوند.</a:t>
            </a:r>
          </a:p>
          <a:p>
            <a:pPr algn="r" rtl="1"/>
            <a:r>
              <a:rPr lang="fa-IR" b="1" dirty="0"/>
              <a:t>پشتیبانی پژوهشی</a:t>
            </a:r>
            <a:r>
              <a:rPr lang="fa-IR" dirty="0"/>
              <a:t>: کتابداران با ارائه خدمات پشتیبانی پژوهشی مانند کمک در جستجوی منابع، مشاوره در زمینه استفاده از نرم‌افزارهای مدیریت منابع، و راهنمایی در زمینه نگارش علمی، به پژوهشگران در انجام تحقیقات با کیفیت کمک می‌کنند.</a:t>
            </a:r>
          </a:p>
          <a:p>
            <a:pPr algn="r" rtl="1"/>
            <a:endParaRPr lang="en-US" dirty="0"/>
          </a:p>
        </p:txBody>
      </p:sp>
    </p:spTree>
    <p:extLst>
      <p:ext uri="{BB962C8B-B14F-4D97-AF65-F5344CB8AC3E}">
        <p14:creationId xmlns:p14="http://schemas.microsoft.com/office/powerpoint/2010/main" val="20894376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هفت اصل مهم در سواد اطلاعاتي</a:t>
            </a:r>
            <a:r>
              <a:rPr lang="fa-IR" dirty="0"/>
              <a:t/>
            </a:r>
            <a:br>
              <a:rPr lang="fa-IR" dirty="0"/>
            </a:br>
            <a:endParaRPr lang="en-US" dirty="0"/>
          </a:p>
        </p:txBody>
      </p:sp>
      <p:sp>
        <p:nvSpPr>
          <p:cNvPr id="3" name="Content Placeholder 2"/>
          <p:cNvSpPr>
            <a:spLocks noGrp="1"/>
          </p:cNvSpPr>
          <p:nvPr>
            <p:ph idx="1"/>
          </p:nvPr>
        </p:nvSpPr>
        <p:spPr/>
        <p:txBody>
          <a:bodyPr/>
          <a:lstStyle/>
          <a:p>
            <a:pPr marL="0" indent="0" algn="r" rtl="1">
              <a:buNone/>
            </a:pPr>
            <a:r>
              <a:rPr lang="fa-IR" dirty="0" smtClean="0"/>
              <a:t>۱- </a:t>
            </a:r>
            <a:r>
              <a:rPr lang="fa-IR" dirty="0"/>
              <a:t>قدرت تشخيص نياز اطلاعاتي</a:t>
            </a:r>
          </a:p>
          <a:p>
            <a:pPr marL="0" indent="0" algn="r" rtl="1">
              <a:buNone/>
            </a:pPr>
            <a:r>
              <a:rPr lang="fa-IR" dirty="0" smtClean="0"/>
              <a:t>۲- </a:t>
            </a:r>
            <a:r>
              <a:rPr lang="fa-IR" dirty="0"/>
              <a:t>شناسايي روش هاي دسترسي به اطلاعات</a:t>
            </a:r>
          </a:p>
          <a:p>
            <a:pPr marL="0" indent="0" algn="r" rtl="1">
              <a:buNone/>
            </a:pPr>
            <a:r>
              <a:rPr lang="fa-IR" dirty="0" smtClean="0"/>
              <a:t>۳- </a:t>
            </a:r>
            <a:r>
              <a:rPr lang="fa-IR" dirty="0"/>
              <a:t>تدوين استراتژيهاي لازم براي جستجو</a:t>
            </a:r>
          </a:p>
          <a:p>
            <a:pPr marL="0" indent="0" algn="r" rtl="1">
              <a:buNone/>
            </a:pPr>
            <a:r>
              <a:rPr lang="fa-IR" dirty="0" smtClean="0"/>
              <a:t>۴- </a:t>
            </a:r>
            <a:r>
              <a:rPr lang="fa-IR" dirty="0"/>
              <a:t>مهارتهاي جستجو و دسترسي</a:t>
            </a:r>
          </a:p>
          <a:p>
            <a:pPr marL="0" indent="0" algn="r" rtl="1">
              <a:buNone/>
            </a:pPr>
            <a:r>
              <a:rPr lang="fa-IR" dirty="0" smtClean="0"/>
              <a:t>۵- </a:t>
            </a:r>
            <a:r>
              <a:rPr lang="fa-IR" dirty="0"/>
              <a:t>توانايي مقايسه و ارزيابي منابع</a:t>
            </a:r>
          </a:p>
          <a:p>
            <a:pPr marL="0" indent="0" algn="r" rtl="1">
              <a:buNone/>
            </a:pPr>
            <a:r>
              <a:rPr lang="fa-IR" dirty="0" smtClean="0"/>
              <a:t>۶- </a:t>
            </a:r>
            <a:r>
              <a:rPr lang="fa-IR" dirty="0"/>
              <a:t>سازماندهي، کاربرد و برقراري ارتباط</a:t>
            </a:r>
          </a:p>
          <a:p>
            <a:pPr marL="0" indent="0" algn="r" rtl="1">
              <a:buNone/>
            </a:pPr>
            <a:r>
              <a:rPr lang="fa-IR" dirty="0" smtClean="0"/>
              <a:t>۷- </a:t>
            </a:r>
            <a:r>
              <a:rPr lang="fa-IR" dirty="0"/>
              <a:t>نمايش اطلاعات و مشارکت در ايجاد دانش جديد</a:t>
            </a:r>
            <a:endParaRPr lang="en-US" dirty="0"/>
          </a:p>
        </p:txBody>
      </p:sp>
    </p:spTree>
    <p:extLst>
      <p:ext uri="{BB962C8B-B14F-4D97-AF65-F5344CB8AC3E}">
        <p14:creationId xmlns:p14="http://schemas.microsoft.com/office/powerpoint/2010/main" val="7749632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سواد اطلاعاتی</a:t>
            </a:r>
            <a:endParaRPr lang="en-US"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fa-IR" dirty="0"/>
              <a:t>سواد اطلاعاتی یا سواد رسانه‌ای در واقع به توانایی فهم، ارزیابی، و استفاده مؤثر از اطلاعات و رسانه‌ها توسط افراد اشاره دارد. در حوزه توسعه کیفیت آموزشی، سواد اطلاعاتی نقش بسیار مهمی ایفا می‌کند.</a:t>
            </a:r>
          </a:p>
          <a:p>
            <a:pPr marL="0" indent="0" algn="r" rtl="1">
              <a:buNone/>
            </a:pPr>
            <a:r>
              <a:rPr lang="fa-IR" b="1" dirty="0"/>
              <a:t>ارتقاء ارتباط با اطلاعات</a:t>
            </a:r>
            <a:r>
              <a:rPr lang="fa-IR" dirty="0"/>
              <a:t>: افراد با سواد اطلاعاتی قوی، بهترین روش‌های دسترسی به اطلاعات در مورد روندها، روش‌ها و بهترین شیوه‌های آموزش را درک می‌کنند. این ارتباط با اطلاعات می‌تواند به معلمان و دانش‌آموزان کمک کند تا از آخرین تحولات و پیشرفت‌ها در زمینه آموزش آگاه باشند و از آن‌ها بهره‌مند شوند.</a:t>
            </a:r>
          </a:p>
          <a:p>
            <a:pPr marL="0" indent="0" algn="r" rtl="1">
              <a:buNone/>
            </a:pPr>
            <a:r>
              <a:rPr lang="fa-IR" b="1" dirty="0"/>
              <a:t>انتخاب منابع آموزشی بهتر</a:t>
            </a:r>
            <a:r>
              <a:rPr lang="fa-IR" dirty="0"/>
              <a:t>: افراد با سواد اطلاعاتی بالا می‌توانند منابع آموزشی را ارزیابی کنند و بهترین منابع را برای استفاده در فرآیند آموزش انتخاب کنند. این انتخاب در نهایت به ارتقاء کیفیت آموزش کمک می‌کند.</a:t>
            </a:r>
          </a:p>
          <a:p>
            <a:pPr marL="0" indent="0" algn="r" rtl="1">
              <a:buNone/>
            </a:pPr>
            <a:r>
              <a:rPr lang="fa-IR" dirty="0"/>
              <a:t/>
            </a:r>
            <a:br>
              <a:rPr lang="fa-IR" dirty="0"/>
            </a:br>
            <a:endParaRPr lang="en-US" dirty="0"/>
          </a:p>
        </p:txBody>
      </p:sp>
    </p:spTree>
    <p:extLst>
      <p:ext uri="{BB962C8B-B14F-4D97-AF65-F5344CB8AC3E}">
        <p14:creationId xmlns:p14="http://schemas.microsoft.com/office/powerpoint/2010/main" val="35235125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سواد اطلاعاتی</a:t>
            </a:r>
            <a:endParaRPr lang="en-US" dirty="0"/>
          </a:p>
        </p:txBody>
      </p:sp>
      <p:sp>
        <p:nvSpPr>
          <p:cNvPr id="3" name="Content Placeholder 2"/>
          <p:cNvSpPr>
            <a:spLocks noGrp="1"/>
          </p:cNvSpPr>
          <p:nvPr>
            <p:ph idx="1"/>
          </p:nvPr>
        </p:nvSpPr>
        <p:spPr/>
        <p:txBody>
          <a:bodyPr/>
          <a:lstStyle/>
          <a:p>
            <a:pPr marL="0" indent="0" algn="r" rtl="1">
              <a:buNone/>
            </a:pPr>
            <a:r>
              <a:rPr lang="fa-IR" b="1" dirty="0"/>
              <a:t>توانایی تفکر انتقادی</a:t>
            </a:r>
            <a:r>
              <a:rPr lang="fa-IR" dirty="0"/>
              <a:t>: سواد اطلاعاتی بالا به افراد کمک می‌کند تا اطلاعات را به طور منطقی ارزیابی کنند و تفکر انتقادی را پرورش دهند. این توانایی می‌تواند به معلمان کمک کند تا روش‌های آموزشی خود را مورد بررسی دقیق‌تری قرار دهند و بهبودهای لازم را ایجاد کنند.</a:t>
            </a:r>
          </a:p>
          <a:p>
            <a:pPr marL="0" indent="0" algn="r" rtl="1">
              <a:buNone/>
            </a:pPr>
            <a:r>
              <a:rPr lang="fa-IR" b="1" dirty="0"/>
              <a:t>ترویج یادگیری مداوم</a:t>
            </a:r>
            <a:r>
              <a:rPr lang="fa-IR" dirty="0"/>
              <a:t>: سواد اطلاعاتی بالا افراد را به یادگیری مداوم تشویق می‌کند. افراد با سواد اطلاعاتی بیشتر به تحولات در زمینه آموزش و یادگیری پیگیری می‌کنند و برای بهبود خود تلاش می‌کنند.</a:t>
            </a:r>
          </a:p>
          <a:p>
            <a:pPr marL="0" indent="0" algn="r" rtl="1">
              <a:buNone/>
            </a:pPr>
            <a:r>
              <a:rPr lang="fa-IR" dirty="0"/>
              <a:t>در کل، سواد اطلاعاتی نقش اساسی در توسعه کیفیت آموزشی دارد، زیرا افراد با سواد اطلاعاتی بالا توانایی بهتری در دستیابی به اطلاعات لازم برای بهبود فرآیند آموزش و یادگیری را دارند و می‌توانند از بهترین منابع و روش‌های آموزشی استفاده کنند.</a:t>
            </a:r>
          </a:p>
          <a:p>
            <a:pPr marL="0" indent="0" algn="r" rtl="1">
              <a:buNone/>
            </a:pPr>
            <a:endParaRPr lang="en-US" dirty="0"/>
          </a:p>
        </p:txBody>
      </p:sp>
    </p:spTree>
    <p:extLst>
      <p:ext uri="{BB962C8B-B14F-4D97-AF65-F5344CB8AC3E}">
        <p14:creationId xmlns:p14="http://schemas.microsoft.com/office/powerpoint/2010/main" val="3718007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نقش کتابدار در یادگیری مداوم</a:t>
            </a:r>
            <a:endParaRPr lang="en-US" dirty="0"/>
          </a:p>
        </p:txBody>
      </p:sp>
      <p:sp>
        <p:nvSpPr>
          <p:cNvPr id="3" name="Content Placeholder 2"/>
          <p:cNvSpPr>
            <a:spLocks noGrp="1"/>
          </p:cNvSpPr>
          <p:nvPr>
            <p:ph idx="1"/>
          </p:nvPr>
        </p:nvSpPr>
        <p:spPr/>
        <p:txBody>
          <a:bodyPr/>
          <a:lstStyle/>
          <a:p>
            <a:pPr algn="r" rtl="1"/>
            <a:r>
              <a:rPr lang="fa-IR" dirty="0"/>
              <a:t>رابطه کتابدار و ترویج یادگیری مادام‌العمر یک جنبه اساسی و مهم از نقش کتابداران در جامعه است. کتابداران با فراهم کردن دسترسی به منابع اطلاعاتی متنوع و ارائه خدمات آموزشی، نقش کلیدی در تشویق افراد به ادامه یادگیری در طول زندگی‌شان ایفا می‌کنند. در زیر به برخی از این نقش‌ها و وظایف اشاره می‌کنم:</a:t>
            </a:r>
            <a:endParaRPr lang="en-US" dirty="0"/>
          </a:p>
        </p:txBody>
      </p:sp>
    </p:spTree>
    <p:extLst>
      <p:ext uri="{BB962C8B-B14F-4D97-AF65-F5344CB8AC3E}">
        <p14:creationId xmlns:p14="http://schemas.microsoft.com/office/powerpoint/2010/main" val="16897666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r" rtl="1">
              <a:buNone/>
            </a:pPr>
            <a:r>
              <a:rPr lang="fa-IR" b="1" dirty="0">
                <a:solidFill>
                  <a:srgbClr val="0D0D0D"/>
                </a:solidFill>
                <a:latin typeface="ui-sans-serif"/>
              </a:rPr>
              <a:t>دسترسی به منابع </a:t>
            </a:r>
            <a:r>
              <a:rPr lang="fa-IR" b="1" dirty="0" smtClean="0">
                <a:solidFill>
                  <a:srgbClr val="0D0D0D"/>
                </a:solidFill>
                <a:latin typeface="ui-sans-serif"/>
              </a:rPr>
              <a:t>متنوع:</a:t>
            </a:r>
            <a:r>
              <a:rPr lang="fa-IR" dirty="0" smtClean="0">
                <a:solidFill>
                  <a:srgbClr val="0D0D0D"/>
                </a:solidFill>
                <a:latin typeface="ui-sans-serif"/>
              </a:rPr>
              <a:t>کتابداران </a:t>
            </a:r>
            <a:r>
              <a:rPr lang="fa-IR" dirty="0">
                <a:solidFill>
                  <a:srgbClr val="0D0D0D"/>
                </a:solidFill>
                <a:latin typeface="ui-sans-serif"/>
              </a:rPr>
              <a:t>مسئولیت فراهم کردن و سازماندهی مجموعه‌ای گسترده از منابع اطلاعاتی، از جمله کتاب‌ها، مقالات، مجلات، و منابع دیجیتال را بر عهده دارند. این منابع به افراد کمک می‌کنند تا در زمینه‌های مختلف دانش خود را گسترش دهند.</a:t>
            </a:r>
          </a:p>
          <a:p>
            <a:pPr marL="0" indent="0" algn="r" rtl="1">
              <a:buNone/>
            </a:pPr>
            <a:r>
              <a:rPr lang="fa-IR" b="1" dirty="0">
                <a:solidFill>
                  <a:srgbClr val="0D0D0D"/>
                </a:solidFill>
                <a:latin typeface="ui-sans-serif"/>
              </a:rPr>
              <a:t>آموزش مهارت‌های </a:t>
            </a:r>
            <a:r>
              <a:rPr lang="fa-IR" b="1" dirty="0" smtClean="0">
                <a:solidFill>
                  <a:srgbClr val="0D0D0D"/>
                </a:solidFill>
                <a:latin typeface="ui-sans-serif"/>
              </a:rPr>
              <a:t>اطلاعاتی:</a:t>
            </a:r>
            <a:r>
              <a:rPr lang="fa-IR" dirty="0" smtClean="0">
                <a:solidFill>
                  <a:srgbClr val="0D0D0D"/>
                </a:solidFill>
                <a:latin typeface="ui-sans-serif"/>
              </a:rPr>
              <a:t>کتابداران </a:t>
            </a:r>
            <a:r>
              <a:rPr lang="fa-IR" dirty="0">
                <a:solidFill>
                  <a:srgbClr val="0D0D0D"/>
                </a:solidFill>
                <a:latin typeface="ui-sans-serif"/>
              </a:rPr>
              <a:t>با آموزش مهارت‌های جستجو، ارزیابی و استفاده از اطلاعات به مراجعین کمک می‌کنند تا به طور مستقل به اطلاعات دسترسی پیدا کنند و از آن به نحو مؤثری استفاده کنند. این مهارت‌ها برای یادگیری مادام‌العمر حیاتی هستند.</a:t>
            </a:r>
          </a:p>
          <a:p>
            <a:pPr marL="0" indent="0" algn="r" rtl="1">
              <a:buNone/>
            </a:pPr>
            <a:r>
              <a:rPr lang="fa-IR" b="1" dirty="0">
                <a:solidFill>
                  <a:srgbClr val="0D0D0D"/>
                </a:solidFill>
                <a:latin typeface="ui-sans-serif"/>
              </a:rPr>
              <a:t>ترویج فرهنگ </a:t>
            </a:r>
            <a:r>
              <a:rPr lang="fa-IR" b="1" dirty="0" smtClean="0">
                <a:solidFill>
                  <a:srgbClr val="0D0D0D"/>
                </a:solidFill>
                <a:latin typeface="ui-sans-serif"/>
              </a:rPr>
              <a:t>کتابخوانی:</a:t>
            </a:r>
            <a:r>
              <a:rPr lang="fa-IR" dirty="0" smtClean="0">
                <a:solidFill>
                  <a:srgbClr val="0D0D0D"/>
                </a:solidFill>
                <a:latin typeface="ui-sans-serif"/>
              </a:rPr>
              <a:t>کتابداران </a:t>
            </a:r>
            <a:r>
              <a:rPr lang="fa-IR" dirty="0">
                <a:solidFill>
                  <a:srgbClr val="0D0D0D"/>
                </a:solidFill>
                <a:latin typeface="ui-sans-serif"/>
              </a:rPr>
              <a:t>با برگزاری برنامه‌ها و فعالیت‌های متنوع، از جمله باشگاه‌های کتابخوانی، نمایشگاه‌های کتاب، و نشست‌های نویسندگان، به ترویج فرهنگ کتابخوانی و عشق به مطالعه در جامعه کمک می‌کنند.</a:t>
            </a:r>
          </a:p>
          <a:p>
            <a:pPr marL="0" indent="0" algn="r" rtl="1">
              <a:buNone/>
            </a:pPr>
            <a:endParaRPr lang="en-US" dirty="0"/>
          </a:p>
        </p:txBody>
      </p:sp>
    </p:spTree>
    <p:extLst>
      <p:ext uri="{BB962C8B-B14F-4D97-AF65-F5344CB8AC3E}">
        <p14:creationId xmlns:p14="http://schemas.microsoft.com/office/powerpoint/2010/main" val="36182669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r" rtl="1">
              <a:buNone/>
            </a:pPr>
            <a:r>
              <a:rPr lang="fa-IR" b="1" dirty="0">
                <a:solidFill>
                  <a:srgbClr val="0D0D0D"/>
                </a:solidFill>
                <a:latin typeface="ui-sans-serif"/>
              </a:rPr>
              <a:t>پشتیبانی از یادگیری الکترونیکی و </a:t>
            </a:r>
            <a:r>
              <a:rPr lang="fa-IR" b="1" dirty="0" smtClean="0">
                <a:solidFill>
                  <a:srgbClr val="0D0D0D"/>
                </a:solidFill>
                <a:latin typeface="ui-sans-serif"/>
              </a:rPr>
              <a:t>آنلاین:</a:t>
            </a:r>
            <a:r>
              <a:rPr lang="fa-IR" dirty="0" smtClean="0">
                <a:solidFill>
                  <a:srgbClr val="0D0D0D"/>
                </a:solidFill>
                <a:latin typeface="ui-sans-serif"/>
              </a:rPr>
              <a:t>با </a:t>
            </a:r>
            <a:r>
              <a:rPr lang="fa-IR" dirty="0">
                <a:solidFill>
                  <a:srgbClr val="0D0D0D"/>
                </a:solidFill>
                <a:latin typeface="ui-sans-serif"/>
              </a:rPr>
              <a:t>پیشرفت فناوری، کتابداران نقش مهمی در حمایت از یادگیری آنلاین و دسترسی به منابع دیجیتال دارند. آنها می‌توانند به مراجعین در استفاده از پایگاه‌های داده، کتاب‌های الکترونیکی و دوره‌های آنلاین کمک کنند.</a:t>
            </a:r>
          </a:p>
          <a:p>
            <a:pPr marL="0" indent="0" algn="r" rtl="1">
              <a:buNone/>
            </a:pPr>
            <a:r>
              <a:rPr lang="fa-IR" b="1" dirty="0">
                <a:solidFill>
                  <a:srgbClr val="0D0D0D"/>
                </a:solidFill>
                <a:latin typeface="ui-sans-serif"/>
              </a:rPr>
              <a:t>فراهم کردن محیط </a:t>
            </a:r>
            <a:r>
              <a:rPr lang="fa-IR" b="1" dirty="0" smtClean="0">
                <a:solidFill>
                  <a:srgbClr val="0D0D0D"/>
                </a:solidFill>
                <a:latin typeface="ui-sans-serif"/>
              </a:rPr>
              <a:t>یادگیری:</a:t>
            </a:r>
            <a:r>
              <a:rPr lang="fa-IR" dirty="0" smtClean="0">
                <a:solidFill>
                  <a:srgbClr val="0D0D0D"/>
                </a:solidFill>
                <a:latin typeface="ui-sans-serif"/>
              </a:rPr>
              <a:t>کتابخانه‌ها </a:t>
            </a:r>
            <a:r>
              <a:rPr lang="fa-IR" dirty="0">
                <a:solidFill>
                  <a:srgbClr val="0D0D0D"/>
                </a:solidFill>
                <a:latin typeface="ui-sans-serif"/>
              </a:rPr>
              <a:t>به عنوان محیط‌های آرام و مناسب برای مطالعه و تحقیق عمل می‌کنند. کتابداران با ایجاد فضایی مطلوب برای یادگیری، افراد را تشویق به مطالعه و تحقیق می‌کنند.</a:t>
            </a:r>
          </a:p>
          <a:p>
            <a:pPr marL="0" indent="0" algn="r" rtl="1">
              <a:buNone/>
            </a:pPr>
            <a:r>
              <a:rPr lang="fa-IR" b="1" dirty="0">
                <a:solidFill>
                  <a:srgbClr val="0D0D0D"/>
                </a:solidFill>
                <a:latin typeface="ui-sans-serif"/>
              </a:rPr>
              <a:t>برگزاری کارگاه‌ها و برنامه‌های </a:t>
            </a:r>
            <a:r>
              <a:rPr lang="fa-IR" b="1" dirty="0" smtClean="0">
                <a:solidFill>
                  <a:srgbClr val="0D0D0D"/>
                </a:solidFill>
                <a:latin typeface="ui-sans-serif"/>
              </a:rPr>
              <a:t>آموزشی:</a:t>
            </a:r>
            <a:r>
              <a:rPr lang="fa-IR" dirty="0" smtClean="0">
                <a:solidFill>
                  <a:srgbClr val="0D0D0D"/>
                </a:solidFill>
                <a:latin typeface="ui-sans-serif"/>
              </a:rPr>
              <a:t>کتابداران </a:t>
            </a:r>
            <a:r>
              <a:rPr lang="fa-IR" dirty="0">
                <a:solidFill>
                  <a:srgbClr val="0D0D0D"/>
                </a:solidFill>
                <a:latin typeface="ui-sans-serif"/>
              </a:rPr>
              <a:t>می‌توانند کارگاه‌ها و برنامه‌های آموزشی در زمینه‌های مختلف، از جمله مهارت‌های فناوری، زبان‌های خارجی، و موضوعات علمی و هنری برگزار کنند. این برنامه‌ها به ارتقاء دانش و مهارت‌های افراد کمک می‌کنند.</a:t>
            </a:r>
          </a:p>
          <a:p>
            <a:pPr marL="0" indent="0" algn="r" rtl="1">
              <a:buNone/>
            </a:pPr>
            <a:r>
              <a:rPr lang="fa-IR" dirty="0"/>
              <a:t/>
            </a:r>
            <a:br>
              <a:rPr lang="fa-IR" dirty="0"/>
            </a:br>
            <a:endParaRPr lang="en-US" dirty="0"/>
          </a:p>
        </p:txBody>
      </p:sp>
    </p:spTree>
    <p:extLst>
      <p:ext uri="{BB962C8B-B14F-4D97-AF65-F5344CB8AC3E}">
        <p14:creationId xmlns:p14="http://schemas.microsoft.com/office/powerpoint/2010/main" val="41590491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r" rtl="1">
              <a:buNone/>
            </a:pPr>
            <a:r>
              <a:rPr lang="fa-IR" b="1" dirty="0" smtClean="0"/>
              <a:t>ارائه </a:t>
            </a:r>
            <a:r>
              <a:rPr lang="fa-IR" b="1" dirty="0"/>
              <a:t>مشاوره </a:t>
            </a:r>
            <a:r>
              <a:rPr lang="fa-IR" b="1" dirty="0" smtClean="0"/>
              <a:t>اطلاعاتی:</a:t>
            </a:r>
            <a:endParaRPr lang="fa-IR" dirty="0"/>
          </a:p>
          <a:p>
            <a:pPr marL="0" indent="0" algn="r" rtl="1">
              <a:buNone/>
            </a:pPr>
            <a:r>
              <a:rPr lang="fa-IR" dirty="0"/>
              <a:t>کتابداران می‌توانند به افراد در یافتن اطلاعات مورد نیازشان در زمینه‌های مختلف مشاوره دهند و راهنمایی کنند. این کمک‌ها می‌توانند به افراد در دستیابی به اهداف شخصی و حرفه‌ای‌شان یاری رسانند.</a:t>
            </a:r>
          </a:p>
          <a:p>
            <a:pPr marL="0" indent="0" algn="r" rtl="1">
              <a:buNone/>
            </a:pPr>
            <a:r>
              <a:rPr lang="fa-IR" b="1" dirty="0"/>
              <a:t>پشتیبانی از پژوهش و تحقیقات</a:t>
            </a:r>
            <a:r>
              <a:rPr lang="fa-IR" b="1" dirty="0" smtClean="0"/>
              <a:t>:</a:t>
            </a:r>
            <a:endParaRPr lang="fa-IR" dirty="0"/>
          </a:p>
          <a:p>
            <a:pPr marL="0" indent="0" algn="r" rtl="1">
              <a:buNone/>
            </a:pPr>
            <a:r>
              <a:rPr lang="fa-IR" dirty="0"/>
              <a:t>کتابداران با ارائه منابع و خدمات پژوهشی به دانشجویان، اساتید و محققان کمک می‌کنند تا پژوهش‌های خود را به نحو بهتری انجام دهند. این پشتیبانی می‌تواند شامل ارائه منابع خاص، آموزش روش‌های پژوهشی و کمک در انتشار نتایج پژوهش‌ها باشد</a:t>
            </a:r>
            <a:r>
              <a:rPr lang="fa-IR" dirty="0" smtClean="0"/>
              <a:t>.</a:t>
            </a:r>
          </a:p>
          <a:p>
            <a:pPr marL="0" indent="0" algn="r" rtl="1">
              <a:buNone/>
            </a:pPr>
            <a:endParaRPr lang="fa-IR" dirty="0" smtClean="0"/>
          </a:p>
          <a:p>
            <a:pPr marL="0" indent="0" algn="r" rtl="1">
              <a:buNone/>
            </a:pPr>
            <a:r>
              <a:rPr lang="fa-IR" dirty="0" smtClean="0">
                <a:solidFill>
                  <a:srgbClr val="FF0000"/>
                </a:solidFill>
              </a:rPr>
              <a:t>با </a:t>
            </a:r>
            <a:r>
              <a:rPr lang="fa-IR" dirty="0">
                <a:solidFill>
                  <a:srgbClr val="FF0000"/>
                </a:solidFill>
              </a:rPr>
              <a:t>انجام این وظایف، کتابداران نقش مهمی در ترویج یادگیری مادام‌العمر ایفا می‌کنند و به افراد کمک می‌کنند تا در طول زندگی‌شان به طور مستمر دانش و مهارت‌های جدید کسب کنند. این نقش نه تنها به ارتقاء سطح دانش و فرهنگ جامعه کمک می‌کند، بلکه به بهبود کیفیت زندگی افراد نیز منجر می‌شود.</a:t>
            </a:r>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en-US" dirty="0"/>
          </a:p>
        </p:txBody>
      </p:sp>
    </p:spTree>
    <p:extLst>
      <p:ext uri="{BB962C8B-B14F-4D97-AF65-F5344CB8AC3E}">
        <p14:creationId xmlns:p14="http://schemas.microsoft.com/office/powerpoint/2010/main" val="42180280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6. تنوع فرهنگی و زبانی</a:t>
            </a:r>
            <a:br>
              <a:rPr lang="fa-IR" dirty="0"/>
            </a:br>
            <a:endParaRPr lang="en-US" dirty="0"/>
          </a:p>
        </p:txBody>
      </p:sp>
      <p:sp>
        <p:nvSpPr>
          <p:cNvPr id="3" name="Content Placeholder 2"/>
          <p:cNvSpPr>
            <a:spLocks noGrp="1"/>
          </p:cNvSpPr>
          <p:nvPr>
            <p:ph idx="1"/>
          </p:nvPr>
        </p:nvSpPr>
        <p:spPr/>
        <p:txBody>
          <a:bodyPr>
            <a:normAutofit lnSpcReduction="10000"/>
          </a:bodyPr>
          <a:lstStyle/>
          <a:p>
            <a:pPr algn="r" rtl="1"/>
            <a:r>
              <a:rPr lang="fa-IR" dirty="0">
                <a:cs typeface="B Nazanin" panose="00000400000000000000" pitchFamily="2" charset="-78"/>
              </a:rPr>
              <a:t>هوش فرهنگی توانایی به کار گیری مهارتهای ارتباطی در محیطهای مختلف تعریف می کنند </a:t>
            </a:r>
          </a:p>
          <a:p>
            <a:pPr algn="r" rtl="1"/>
            <a:r>
              <a:rPr lang="fa-IR" dirty="0">
                <a:cs typeface="B Nazanin" panose="00000400000000000000" pitchFamily="2" charset="-78"/>
              </a:rPr>
              <a:t>هوش فرهنگی را شامل چهار جزء فراشناختی ،شناختی ،انگیزشی و رفتاری می دانند هوش فراشناختی آگاهی فرهنگی فرد و آگاهی از نشانه های فرهنگی در تعامل با افراد است .هوش فرهنگی شناختی  مشتمل بر آگاهی از هنجارها وشیوه ها در فرهنگ های مختلف است که از اموزش و پرورش و تجربیات شخصی بدست آمده است .این آگاهی شامل آگاهی از دستگاه های اقتصادی ،حقوقی ،و اجتماعی از فرهنگ ها و خرده فرهنگ ها است . هوش فرهنگی انگیزشی نشان دهنده قابلیت یادگیری و عملکرد در موقعیت های متنوع فرهنگی است و هوش فرهنگی رفتار توانمندی بکار گیری رفتار کلامی و غیر کلامی مناسب در تعامل با افراد از فرهنگ ها </a:t>
            </a:r>
            <a:r>
              <a:rPr lang="fa-IR" dirty="0" smtClean="0">
                <a:cs typeface="B Nazanin" panose="00000400000000000000" pitchFamily="2" charset="-78"/>
              </a:rPr>
              <a:t>ی مختلف </a:t>
            </a:r>
            <a:r>
              <a:rPr lang="fa-IR" dirty="0">
                <a:cs typeface="B Nazanin" panose="00000400000000000000" pitchFamily="2" charset="-78"/>
              </a:rPr>
              <a:t>است </a:t>
            </a:r>
            <a:endParaRPr lang="en-US" dirty="0">
              <a:cs typeface="B Nazanin" panose="00000400000000000000" pitchFamily="2" charset="-78"/>
            </a:endParaRPr>
          </a:p>
          <a:p>
            <a:endParaRPr lang="en-US" dirty="0"/>
          </a:p>
        </p:txBody>
      </p:sp>
    </p:spTree>
    <p:extLst>
      <p:ext uri="{BB962C8B-B14F-4D97-AF65-F5344CB8AC3E}">
        <p14:creationId xmlns:p14="http://schemas.microsoft.com/office/powerpoint/2010/main" val="14464662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6. تنوع فرهنگی و زبانی</a:t>
            </a:r>
            <a:br>
              <a:rPr lang="fa-IR" dirty="0"/>
            </a:br>
            <a:endParaRPr lang="en-US" dirty="0"/>
          </a:p>
        </p:txBody>
      </p:sp>
      <p:pic>
        <p:nvPicPr>
          <p:cNvPr id="4" name="Content Placeholder 3"/>
          <p:cNvPicPr>
            <a:picLocks noGrp="1" noChangeAspect="1"/>
          </p:cNvPicPr>
          <p:nvPr>
            <p:ph idx="1"/>
          </p:nvPr>
        </p:nvPicPr>
        <p:blipFill>
          <a:blip r:embed="rId2"/>
          <a:stretch>
            <a:fillRect/>
          </a:stretch>
        </p:blipFill>
        <p:spPr>
          <a:xfrm>
            <a:off x="2792628" y="2396504"/>
            <a:ext cx="7374923" cy="2285569"/>
          </a:xfrm>
          <a:prstGeom prst="rect">
            <a:avLst/>
          </a:prstGeom>
        </p:spPr>
      </p:pic>
    </p:spTree>
    <p:extLst>
      <p:ext uri="{BB962C8B-B14F-4D97-AF65-F5344CB8AC3E}">
        <p14:creationId xmlns:p14="http://schemas.microsoft.com/office/powerpoint/2010/main" val="2928657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8-ابتکارات دسترسی آزاد</a:t>
            </a:r>
            <a:br>
              <a:rPr lang="fa-IR" dirty="0"/>
            </a:br>
            <a:endParaRPr lang="en-US" dirty="0"/>
          </a:p>
        </p:txBody>
      </p:sp>
      <p:sp>
        <p:nvSpPr>
          <p:cNvPr id="3" name="Content Placeholder 2"/>
          <p:cNvSpPr>
            <a:spLocks noGrp="1"/>
          </p:cNvSpPr>
          <p:nvPr>
            <p:ph idx="1"/>
          </p:nvPr>
        </p:nvSpPr>
        <p:spPr/>
        <p:txBody>
          <a:bodyPr/>
          <a:lstStyle/>
          <a:p>
            <a:r>
              <a:rPr lang="fa-IR" dirty="0"/>
              <a:t>دسترسی آزاد یا اوپن اکسس </a:t>
            </a:r>
            <a:r>
              <a:rPr lang="en-US" dirty="0"/>
              <a:t>(Open Access) </a:t>
            </a:r>
            <a:r>
              <a:rPr lang="fa-IR" dirty="0"/>
              <a:t>به انتشار محتوای علمی اشاره دارد که به صورت رایگان و بدون محدودیت‌های مالی یا قانونی در دسترس عموم قرار می‌گیرد. انواع مختلفی از دسترسی آزاد وجود دارد که هر یک دارای ویژگی‌ها و مدل‌های متفاوتی هستند. در زیر به برخی از مهم‌ترین انواع دسترسی آزاد اشاره می‌شود:</a:t>
            </a:r>
            <a:endParaRPr lang="en-US" dirty="0"/>
          </a:p>
          <a:p>
            <a:endParaRPr lang="en-US" dirty="0"/>
          </a:p>
        </p:txBody>
      </p:sp>
    </p:spTree>
    <p:extLst>
      <p:ext uri="{BB962C8B-B14F-4D97-AF65-F5344CB8AC3E}">
        <p14:creationId xmlns:p14="http://schemas.microsoft.com/office/powerpoint/2010/main" val="413421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914" y="367528"/>
            <a:ext cx="10515600" cy="4351338"/>
          </a:xfrm>
        </p:spPr>
        <p:txBody>
          <a:bodyPr>
            <a:normAutofit fontScale="92500" lnSpcReduction="20000"/>
          </a:bodyPr>
          <a:lstStyle/>
          <a:p>
            <a:pPr algn="r" rtl="1"/>
            <a:endParaRPr lang="fa-IR" dirty="0" smtClean="0"/>
          </a:p>
          <a:p>
            <a:pPr algn="r" rtl="1"/>
            <a:r>
              <a:rPr lang="fa-IR" b="1" dirty="0" smtClean="0"/>
              <a:t>مدیریت منابع الکترونیکی</a:t>
            </a:r>
            <a:r>
              <a:rPr lang="fa-IR" dirty="0" smtClean="0"/>
              <a:t>: در دنیای امروز که بسیاری از منابع به صورت الکترونیکی در دسترس هستند، کتابداران نقش مهمی در مدیریت و سازماندهی این منابع دارند. آنها به دانشجویان کمک می‌کنند تا به پایگاه‌های داده الکترونیکی دسترسی پیدا کنند و از آنها به طور مؤثر استفاده کنند.</a:t>
            </a:r>
          </a:p>
          <a:p>
            <a:pPr algn="r" rtl="1"/>
            <a:endParaRPr lang="fa-IR" b="1" dirty="0" smtClean="0"/>
          </a:p>
          <a:p>
            <a:pPr algn="r" rtl="1"/>
            <a:r>
              <a:rPr lang="fa-IR" b="1" dirty="0" smtClean="0"/>
              <a:t>ترویج </a:t>
            </a:r>
            <a:r>
              <a:rPr lang="fa-IR" b="1" dirty="0"/>
              <a:t>فرهنگ مطالعه</a:t>
            </a:r>
            <a:r>
              <a:rPr lang="fa-IR" dirty="0"/>
              <a:t>: کتابداران با برگزاری برنامه‌های مختلف مانند کارگاه‌ها، سخنرانی‌ها و جلسات کتاب‌خوانی می‌توانند فرهنگ مطالعه را در بین دانشجویان ترویج دهند و انگیزه‌ای برای یادگیری بیشتر ایجاد کنند.</a:t>
            </a:r>
          </a:p>
          <a:p>
            <a:pPr algn="r" rtl="1"/>
            <a:r>
              <a:rPr lang="fa-IR" b="1" dirty="0"/>
              <a:t>پشتیبانی از آموزش آنلاین</a:t>
            </a:r>
            <a:r>
              <a:rPr lang="fa-IR" dirty="0"/>
              <a:t>: با گسترش آموزش آنلاین و نیاز به دسترسی به منابع دیجیتال، نقش کتابداران در پشتیبانی از این نوع آموزش نیز افزایش یافته است. آنها با ارائه خدمات مختلف به دانشجویان آنلاین، می‌توانند به بهبود کیفیت آموزش آنلاین کمک کنند.</a:t>
            </a:r>
          </a:p>
        </p:txBody>
      </p:sp>
    </p:spTree>
    <p:extLst>
      <p:ext uri="{BB962C8B-B14F-4D97-AF65-F5344CB8AC3E}">
        <p14:creationId xmlns:p14="http://schemas.microsoft.com/office/powerpoint/2010/main" val="12644536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t>انواع</a:t>
            </a:r>
            <a:r>
              <a:rPr lang="en-US" b="1" dirty="0"/>
              <a:t> (Open Access)</a:t>
            </a:r>
            <a:r>
              <a:rPr lang="fa-IR" b="1" dirty="0" smtClean="0"/>
              <a:t> </a:t>
            </a:r>
            <a:endParaRPr lang="en-US" b="1" dirty="0"/>
          </a:p>
        </p:txBody>
      </p:sp>
      <p:sp>
        <p:nvSpPr>
          <p:cNvPr id="3" name="Content Placeholder 2"/>
          <p:cNvSpPr>
            <a:spLocks noGrp="1"/>
          </p:cNvSpPr>
          <p:nvPr>
            <p:ph idx="1"/>
          </p:nvPr>
        </p:nvSpPr>
        <p:spPr/>
        <p:txBody>
          <a:bodyPr/>
          <a:lstStyle/>
          <a:p>
            <a:pPr marL="0" indent="0" algn="r" rtl="1">
              <a:buNone/>
            </a:pPr>
            <a:r>
              <a:rPr lang="fa-IR" b="1" dirty="0"/>
              <a:t>دسترسی آزاد طلایی (</a:t>
            </a:r>
            <a:r>
              <a:rPr lang="en-US" b="1" dirty="0"/>
              <a:t>Gold Open Access):</a:t>
            </a:r>
            <a:endParaRPr lang="en-US" dirty="0"/>
          </a:p>
          <a:p>
            <a:pPr marL="457200" lvl="1" indent="0" algn="r" rtl="1">
              <a:buNone/>
            </a:pPr>
            <a:r>
              <a:rPr lang="fa-IR" dirty="0"/>
              <a:t>در این مدل، مقالات علمی بلافاصله پس از انتشار در دسترس همگان قرار می‌گیرند. نویسندگان یا مؤسسات پژوهشی معمولاً هزینه‌های انتشار (</a:t>
            </a:r>
            <a:r>
              <a:rPr lang="en-US" dirty="0"/>
              <a:t>Article Processing Charges - APCs) </a:t>
            </a:r>
            <a:r>
              <a:rPr lang="fa-IR" dirty="0"/>
              <a:t>را به ناشر پرداخت می‌کنند تا مقاله به صورت آزاد منتشر شود. مجلات دسترسی آزاد طلایی به طور کامل اوپن اکسس هستند.</a:t>
            </a:r>
          </a:p>
          <a:p>
            <a:pPr marL="0" indent="0" algn="r" rtl="1">
              <a:buNone/>
            </a:pPr>
            <a:r>
              <a:rPr lang="fa-IR" b="1" dirty="0"/>
              <a:t>دسترسی آزاد سبز (</a:t>
            </a:r>
            <a:r>
              <a:rPr lang="en-US" b="1" dirty="0"/>
              <a:t>Green Open Access):</a:t>
            </a:r>
            <a:endParaRPr lang="en-US" dirty="0"/>
          </a:p>
          <a:p>
            <a:pPr marL="457200" lvl="1" indent="0" algn="r" rtl="1">
              <a:buNone/>
            </a:pPr>
            <a:r>
              <a:rPr lang="fa-IR" dirty="0"/>
              <a:t>در این مدل، نویسندگان نسخه‌ای از مقاله خود را در یک مخزن دیجیتال یا آرشیو نهادی (مانند یک دانشگاه) قرار می‌دهند. این نسخه می‌تواند پیش‌چاپ (پیش از داوری) یا پس‌چاپ (پس از داوری) باشد. مخازن دسترسی آزاد سبز ممکن است بلافاصله یا پس از یک دوره عدم دسترسی (</a:t>
            </a:r>
            <a:r>
              <a:rPr lang="en-US" dirty="0"/>
              <a:t>Embargo Period) </a:t>
            </a:r>
            <a:r>
              <a:rPr lang="fa-IR" dirty="0"/>
              <a:t>مقاله را در دسترس عموم قرار دهند.</a:t>
            </a:r>
          </a:p>
          <a:p>
            <a:pPr marL="0" indent="0" algn="r" rtl="1">
              <a:buNone/>
            </a:pPr>
            <a:endParaRPr lang="en-US" dirty="0"/>
          </a:p>
        </p:txBody>
      </p:sp>
    </p:spTree>
    <p:extLst>
      <p:ext uri="{BB962C8B-B14F-4D97-AF65-F5344CB8AC3E}">
        <p14:creationId xmlns:p14="http://schemas.microsoft.com/office/powerpoint/2010/main" val="6709372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t>انواع</a:t>
            </a:r>
            <a:r>
              <a:rPr lang="en-US" b="1" dirty="0"/>
              <a:t> (Open Access)</a:t>
            </a:r>
            <a:r>
              <a:rPr lang="fa-IR" b="1" dirty="0"/>
              <a:t> </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fa-IR" b="1" dirty="0"/>
              <a:t>دسترسی آزاد برنزی (</a:t>
            </a:r>
            <a:r>
              <a:rPr lang="en-US" b="1" dirty="0"/>
              <a:t>Bronze Open Access):</a:t>
            </a:r>
            <a:endParaRPr lang="en-US" dirty="0"/>
          </a:p>
          <a:p>
            <a:pPr marL="457200" lvl="1" indent="0" algn="r" rtl="1">
              <a:buNone/>
            </a:pPr>
            <a:r>
              <a:rPr lang="fa-IR" dirty="0"/>
              <a:t>مقالاتی که بدون هزینه برای خوانندگان در دسترس هستند اما نویسنده یا مؤسسه هزینه‌ای برای دسترسی آزاد پرداخت نکرده‌اند. این مقالات معمولاً به دلیل تصمیم ناشر به صورت آزاد منتشر می‌شوند و ممکن است در هر زمان به حالت دسترسی محدود بازگردند.</a:t>
            </a:r>
          </a:p>
          <a:p>
            <a:pPr marL="0" indent="0" algn="r" rtl="1">
              <a:buNone/>
            </a:pPr>
            <a:r>
              <a:rPr lang="fa-IR" b="1" dirty="0"/>
              <a:t>دسترسی آزاد الماسی یا پلاتینی (</a:t>
            </a:r>
            <a:r>
              <a:rPr lang="en-US" b="1" dirty="0"/>
              <a:t>Diamond/Platinum Open Access):</a:t>
            </a:r>
            <a:endParaRPr lang="en-US" dirty="0"/>
          </a:p>
          <a:p>
            <a:pPr marL="457200" lvl="1" indent="0" algn="r" rtl="1">
              <a:buNone/>
            </a:pPr>
            <a:r>
              <a:rPr lang="fa-IR" dirty="0"/>
              <a:t>در این مدل، هیچ هزینه‌ای نه از سوی نویسندگان و نه از سوی خوانندگان دریافت نمی‌شود. هزینه‌های انتشار توسط مؤسسات، دانشگاه‌ها، انجمن‌های علمی یا سایر سازمان‌ها تأمین می‌شود. این مدل به دنبال حذف تمامی موانع مالی بر سر راه انتشار و دسترسی به مقالات علمی است.</a:t>
            </a:r>
          </a:p>
          <a:p>
            <a:pPr marL="0" indent="0" algn="r" rtl="1">
              <a:buNone/>
            </a:pPr>
            <a:r>
              <a:rPr lang="fa-IR" b="1" dirty="0"/>
              <a:t>دسترسی آزاد هیبریدی (</a:t>
            </a:r>
            <a:r>
              <a:rPr lang="en-US" b="1" dirty="0"/>
              <a:t>Hybrid Open Access):</a:t>
            </a:r>
            <a:endParaRPr lang="en-US" dirty="0"/>
          </a:p>
          <a:p>
            <a:pPr marL="457200" lvl="1" indent="0" algn="r" rtl="1">
              <a:buNone/>
            </a:pPr>
            <a:r>
              <a:rPr lang="fa-IR" dirty="0"/>
              <a:t>در این مدل، مجلات سنتی که به طور معمول بر پایه اشتراک عمل می‌کنند، به نویسندگان اجازه می‌دهند که مقالات خود را با پرداخت هزینه به صورت آزاد منتشر کنند. در نتیجه، یک مجله هیبریدی شامل مقالاتی است که هم به صورت اوپن اکسس و هم به صورت اشتراکی منتشر می‌شوند.</a:t>
            </a:r>
          </a:p>
          <a:p>
            <a:pPr marL="0" indent="0" algn="r" rtl="1">
              <a:buNone/>
            </a:pPr>
            <a:endParaRPr lang="en-US" dirty="0"/>
          </a:p>
        </p:txBody>
      </p:sp>
    </p:spTree>
    <p:extLst>
      <p:ext uri="{BB962C8B-B14F-4D97-AF65-F5344CB8AC3E}">
        <p14:creationId xmlns:p14="http://schemas.microsoft.com/office/powerpoint/2010/main" val="8684200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t>انواع</a:t>
            </a:r>
            <a:r>
              <a:rPr lang="en-US" b="1" dirty="0"/>
              <a:t> (Open Access)</a:t>
            </a:r>
            <a:r>
              <a:rPr lang="fa-IR" b="1" dirty="0"/>
              <a:t> </a:t>
            </a: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fa-IR" b="1" dirty="0">
                <a:cs typeface="B Nazanin" panose="00000700000000000000" pitchFamily="2" charset="-78"/>
              </a:rPr>
              <a:t>دسترسی آزاد فوری </a:t>
            </a:r>
            <a:r>
              <a:rPr lang="en-US" b="1" dirty="0" smtClean="0">
                <a:cs typeface="B Nazanin" panose="00000700000000000000" pitchFamily="2" charset="-78"/>
              </a:rPr>
              <a:t>(Immediate </a:t>
            </a:r>
            <a:r>
              <a:rPr lang="en-US" b="1" dirty="0">
                <a:cs typeface="B Nazanin" panose="00000700000000000000" pitchFamily="2" charset="-78"/>
              </a:rPr>
              <a:t>Open Access):</a:t>
            </a:r>
          </a:p>
          <a:p>
            <a:pPr marL="0" indent="0" algn="r" rtl="1">
              <a:buNone/>
            </a:pPr>
            <a:endParaRPr lang="en-US" dirty="0">
              <a:cs typeface="B Nazanin" panose="00000700000000000000" pitchFamily="2" charset="-78"/>
            </a:endParaRPr>
          </a:p>
          <a:p>
            <a:pPr marL="0" indent="0" algn="r" rtl="1">
              <a:buNone/>
            </a:pPr>
            <a:r>
              <a:rPr lang="fa-IR" dirty="0">
                <a:cs typeface="B Nazanin" panose="00000700000000000000" pitchFamily="2" charset="-78"/>
              </a:rPr>
              <a:t>این نوع دسترسی آزاد بلافاصله پس از انتشار مقالات علمی را در دسترس عموم قرار می‌دهد، بدون هیچ دوره عدم دسترسی (</a:t>
            </a:r>
            <a:r>
              <a:rPr lang="en-US" dirty="0">
                <a:cs typeface="B Nazanin" panose="00000700000000000000" pitchFamily="2" charset="-78"/>
              </a:rPr>
              <a:t>Embargo Period</a:t>
            </a:r>
            <a:r>
              <a:rPr lang="en-US" dirty="0" smtClean="0">
                <a:cs typeface="B Nazanin" panose="00000700000000000000" pitchFamily="2" charset="-78"/>
              </a:rPr>
              <a:t>).</a:t>
            </a:r>
          </a:p>
          <a:p>
            <a:pPr marL="0" indent="0" algn="r" rtl="1">
              <a:buNone/>
            </a:pPr>
            <a:endParaRPr lang="en-US" dirty="0">
              <a:cs typeface="B Nazanin" panose="00000700000000000000" pitchFamily="2" charset="-78"/>
            </a:endParaRPr>
          </a:p>
          <a:p>
            <a:pPr marL="0" indent="0" algn="r" rtl="1">
              <a:buNone/>
            </a:pPr>
            <a:r>
              <a:rPr lang="fa-IR" b="1" dirty="0">
                <a:cs typeface="B Nazanin" panose="00000700000000000000" pitchFamily="2" charset="-78"/>
              </a:rPr>
              <a:t>دسترسی آزاد با تأخیر </a:t>
            </a:r>
            <a:r>
              <a:rPr lang="en-US" b="1" dirty="0" smtClean="0">
                <a:cs typeface="B Nazanin" panose="00000700000000000000" pitchFamily="2" charset="-78"/>
              </a:rPr>
              <a:t>(Delayed </a:t>
            </a:r>
            <a:r>
              <a:rPr lang="en-US" b="1" dirty="0">
                <a:cs typeface="B Nazanin" panose="00000700000000000000" pitchFamily="2" charset="-78"/>
              </a:rPr>
              <a:t>Open Access):</a:t>
            </a:r>
          </a:p>
          <a:p>
            <a:pPr marL="0" indent="0" algn="r" rtl="1">
              <a:buNone/>
            </a:pPr>
            <a:r>
              <a:rPr lang="fa-IR" dirty="0" smtClean="0">
                <a:cs typeface="B Nazanin" panose="00000700000000000000" pitchFamily="2" charset="-78"/>
              </a:rPr>
              <a:t>در </a:t>
            </a:r>
            <a:r>
              <a:rPr lang="fa-IR" dirty="0">
                <a:cs typeface="B Nazanin" panose="00000700000000000000" pitchFamily="2" charset="-78"/>
              </a:rPr>
              <a:t>این مدل، مقالات پس از یک دوره مشخص (معمولاً چند ماه یا یک سال) به صورت آزاد در دسترس قرار می‌گیرند. این مدل به ناشران اجازه می‌دهد تا هزینه‌های اولیه انتشار را از طریق اشتراک یا فروش دسترسی کوتاه‌مدت تأمین کنند و سپس مقاله را آزاد کنند</a:t>
            </a:r>
            <a:r>
              <a:rPr lang="fa-IR" dirty="0" smtClean="0">
                <a:cs typeface="B Nazanin" panose="00000700000000000000" pitchFamily="2" charset="-78"/>
              </a:rPr>
              <a:t>.</a:t>
            </a:r>
          </a:p>
          <a:p>
            <a:pPr marL="0" indent="0" algn="r" rtl="1">
              <a:buNone/>
            </a:pPr>
            <a:endParaRPr lang="fa-IR" dirty="0">
              <a:cs typeface="B Nazanin" panose="00000700000000000000" pitchFamily="2" charset="-78"/>
            </a:endParaRPr>
          </a:p>
          <a:p>
            <a:pPr marL="0" indent="0" algn="r" rtl="1">
              <a:buNone/>
            </a:pPr>
            <a:r>
              <a:rPr lang="fa-IR" b="1" dirty="0">
                <a:solidFill>
                  <a:srgbClr val="FF0000"/>
                </a:solidFill>
                <a:cs typeface="B Nazanin" panose="00000700000000000000" pitchFamily="2" charset="-78"/>
              </a:rPr>
              <a:t>هر یک از این مدل‌ها مزایا و معایب خاص خود را دارند و انتخاب مدل مناسب بستگی به نیازهای نویسندگان، مؤسسات پژوهشی و سیاست‌های ناشران دارد. توسعه و ترویج دسترسی آزاد به اطلاعات علمی می‌تواند به افزایش دسترسی به دانش، تقویت همکاری‌های علمی و تسریع پیشرفت‌های پژوهشی کمک کند.</a:t>
            </a:r>
          </a:p>
          <a:p>
            <a:pPr algn="r" rtl="1"/>
            <a:endParaRPr lang="fa-IR" dirty="0">
              <a:cs typeface="B Nazanin" panose="00000700000000000000" pitchFamily="2" charset="-78"/>
            </a:endParaRPr>
          </a:p>
          <a:p>
            <a:pPr algn="r" rtl="1"/>
            <a:endParaRPr lang="fa-IR" dirty="0">
              <a:cs typeface="B Nazanin" panose="00000700000000000000" pitchFamily="2" charset="-78"/>
            </a:endParaRPr>
          </a:p>
          <a:p>
            <a:pPr algn="r" rtl="1"/>
            <a:endParaRPr lang="fa-IR" dirty="0">
              <a:cs typeface="B Nazanin" panose="00000700000000000000" pitchFamily="2" charset="-78"/>
            </a:endParaRPr>
          </a:p>
          <a:p>
            <a:pPr algn="r" rtl="1"/>
            <a:endParaRPr lang="fa-IR" dirty="0">
              <a:cs typeface="B Nazanin" panose="00000700000000000000" pitchFamily="2" charset="-78"/>
            </a:endParaRPr>
          </a:p>
          <a:p>
            <a:pPr algn="r" rtl="1"/>
            <a:endParaRPr lang="fa-IR" dirty="0">
              <a:cs typeface="B Nazanin" panose="00000700000000000000" pitchFamily="2" charset="-78"/>
            </a:endParaRPr>
          </a:p>
          <a:p>
            <a:pPr algn="r" rtl="1"/>
            <a:endParaRPr lang="fa-IR" dirty="0">
              <a:cs typeface="B Nazanin" panose="00000700000000000000" pitchFamily="2" charset="-78"/>
            </a:endParaRPr>
          </a:p>
          <a:p>
            <a:pPr algn="r" rtl="1"/>
            <a:endParaRPr lang="en-US" dirty="0">
              <a:cs typeface="B Nazanin" panose="00000700000000000000" pitchFamily="2" charset="-78"/>
            </a:endParaRPr>
          </a:p>
        </p:txBody>
      </p:sp>
    </p:spTree>
    <p:extLst>
      <p:ext uri="{BB962C8B-B14F-4D97-AF65-F5344CB8AC3E}">
        <p14:creationId xmlns:p14="http://schemas.microsoft.com/office/powerpoint/2010/main" val="101674947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(دسترسی آزاد)</a:t>
            </a:r>
            <a:endParaRPr lang="en-US" b="1" dirty="0"/>
          </a:p>
        </p:txBody>
      </p:sp>
      <p:sp>
        <p:nvSpPr>
          <p:cNvPr id="3" name="Content Placeholder 2"/>
          <p:cNvSpPr>
            <a:spLocks noGrp="1"/>
          </p:cNvSpPr>
          <p:nvPr>
            <p:ph idx="1"/>
          </p:nvPr>
        </p:nvSpPr>
        <p:spPr/>
        <p:txBody>
          <a:bodyPr/>
          <a:lstStyle/>
          <a:p>
            <a:pPr algn="r" rtl="1"/>
            <a:r>
              <a:rPr lang="fa-IR" dirty="0"/>
              <a:t>کتابداران نقش حیاتی در توسعه و بهره‌برداری از منابع </a:t>
            </a:r>
            <a:r>
              <a:rPr lang="fa-IR" dirty="0" smtClean="0"/>
              <a:t>(</a:t>
            </a:r>
            <a:r>
              <a:rPr lang="fa-IR" dirty="0"/>
              <a:t>دسترسی آزاد) در آموزش دانشگاهی دارند</a:t>
            </a:r>
            <a:r>
              <a:rPr lang="fa-IR" dirty="0" smtClean="0"/>
              <a:t>.</a:t>
            </a:r>
          </a:p>
          <a:p>
            <a:pPr algn="r" rtl="1"/>
            <a:r>
              <a:rPr lang="fa-IR" dirty="0" smtClean="0"/>
              <a:t> </a:t>
            </a:r>
            <a:r>
              <a:rPr lang="fa-IR" dirty="0"/>
              <a:t>منابع (دسترسی آزاد) </a:t>
            </a:r>
            <a:r>
              <a:rPr lang="fa-IR" dirty="0" smtClean="0"/>
              <a:t>به </a:t>
            </a:r>
            <a:r>
              <a:rPr lang="fa-IR" dirty="0"/>
              <a:t>اطلاعات و محتوای علمی اطلاق می‌شود که به صورت رایگان و بدون محدودیت‌های مالی یا قانونی در دسترس عموم قرار دارند. کتابداران با استفاده از این منابع می‌توانند به طور چشمگیری کیفیت آموزش و پژوهش را بهبود بخشند. در زیر به چندین نقش و وظیفه کتابداران در این زمینه اشاره شده است:</a:t>
            </a:r>
            <a:endParaRPr lang="en-US" dirty="0"/>
          </a:p>
        </p:txBody>
      </p:sp>
    </p:spTree>
    <p:extLst>
      <p:ext uri="{BB962C8B-B14F-4D97-AF65-F5344CB8AC3E}">
        <p14:creationId xmlns:p14="http://schemas.microsoft.com/office/powerpoint/2010/main" val="41161644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(دسترسی آزاد)</a:t>
            </a:r>
            <a:endParaRPr lang="en-US" dirty="0"/>
          </a:p>
        </p:txBody>
      </p:sp>
      <p:sp>
        <p:nvSpPr>
          <p:cNvPr id="3" name="Content Placeholder 2"/>
          <p:cNvSpPr>
            <a:spLocks noGrp="1"/>
          </p:cNvSpPr>
          <p:nvPr>
            <p:ph idx="1"/>
          </p:nvPr>
        </p:nvSpPr>
        <p:spPr/>
        <p:txBody>
          <a:bodyPr/>
          <a:lstStyle/>
          <a:p>
            <a:pPr marL="0" indent="0" algn="r" rtl="1">
              <a:buNone/>
            </a:pPr>
            <a:r>
              <a:rPr lang="fa-IR" b="1" dirty="0"/>
              <a:t>آگاهی‌بخشی و ترویج اوپن اکسس:</a:t>
            </a:r>
            <a:endParaRPr lang="fa-IR" dirty="0"/>
          </a:p>
          <a:p>
            <a:pPr marL="457200" lvl="1" indent="0" algn="r" rtl="1">
              <a:buNone/>
            </a:pPr>
            <a:r>
              <a:rPr lang="fa-IR" dirty="0"/>
              <a:t>کتابداران می‌توانند به دانشجویان و اعضای هیئت علمی درباره اهمیت و مزایای استفاده از منابع اوپن اکسس آموزش دهند و آنها را تشویق به استفاده و ترویج این منابع کنند.</a:t>
            </a:r>
          </a:p>
          <a:p>
            <a:pPr marL="0" indent="0" algn="r" rtl="1">
              <a:buNone/>
            </a:pPr>
            <a:r>
              <a:rPr lang="fa-IR" b="1" dirty="0"/>
              <a:t>دسترسی به منابع علمی:</a:t>
            </a:r>
            <a:endParaRPr lang="fa-IR" dirty="0"/>
          </a:p>
          <a:p>
            <a:pPr marL="457200" lvl="1" indent="0" algn="r" rtl="1">
              <a:buNone/>
            </a:pPr>
            <a:r>
              <a:rPr lang="fa-IR" dirty="0"/>
              <a:t>کتابداران می‌توانند منابع اوپن اکسس را شناسایی و سازماندهی کنند و آنها را در اختیار دانشجویان و اساتید قرار دهند. این منابع می‌توانند شامل مقالات علمی، کتاب‌های الکترونیکی، داده‌های تحقیقاتی و دیگر منابع آموزشی باشند.</a:t>
            </a:r>
          </a:p>
          <a:p>
            <a:pPr marL="0" indent="0" algn="r" rtl="1">
              <a:buNone/>
            </a:pPr>
            <a:r>
              <a:rPr lang="fa-IR" b="1" dirty="0"/>
              <a:t>آموزش مهارت‌های جستجو:</a:t>
            </a:r>
            <a:endParaRPr lang="fa-IR" dirty="0"/>
          </a:p>
          <a:p>
            <a:pPr marL="457200" lvl="1" indent="0" algn="r" rtl="1">
              <a:buNone/>
            </a:pPr>
            <a:r>
              <a:rPr lang="fa-IR" dirty="0"/>
              <a:t>کتابداران می‌توانند دانشجویان و پژوهشگران را در پیدا کردن منابع اوپن اکسس آموزش دهند و مهارت‌های لازم برای جستجو و ارزیابی منابع معتبر اوپن اکسس را به آنها بیاموزند.</a:t>
            </a:r>
          </a:p>
          <a:p>
            <a:pPr marL="0" indent="0" algn="r" rtl="1">
              <a:buNone/>
            </a:pPr>
            <a:endParaRPr lang="en-US" dirty="0"/>
          </a:p>
        </p:txBody>
      </p:sp>
    </p:spTree>
    <p:extLst>
      <p:ext uri="{BB962C8B-B14F-4D97-AF65-F5344CB8AC3E}">
        <p14:creationId xmlns:p14="http://schemas.microsoft.com/office/powerpoint/2010/main" val="28758755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(دسترسی آزاد)</a:t>
            </a:r>
            <a:endParaRPr lang="en-US" dirty="0"/>
          </a:p>
        </p:txBody>
      </p:sp>
      <p:sp>
        <p:nvSpPr>
          <p:cNvPr id="3" name="Content Placeholder 2"/>
          <p:cNvSpPr>
            <a:spLocks noGrp="1"/>
          </p:cNvSpPr>
          <p:nvPr>
            <p:ph idx="1"/>
          </p:nvPr>
        </p:nvSpPr>
        <p:spPr>
          <a:xfrm>
            <a:off x="739346" y="1690688"/>
            <a:ext cx="10515600" cy="4351338"/>
          </a:xfrm>
        </p:spPr>
        <p:txBody>
          <a:bodyPr/>
          <a:lstStyle/>
          <a:p>
            <a:pPr marL="0" indent="0" algn="r" rtl="1">
              <a:buNone/>
            </a:pPr>
            <a:r>
              <a:rPr lang="fa-IR" b="1" dirty="0"/>
              <a:t>ایجاد و مدیریت مخازن اوپن اکسس:</a:t>
            </a:r>
            <a:endParaRPr lang="fa-IR" dirty="0"/>
          </a:p>
          <a:p>
            <a:pPr marL="457200" lvl="1" indent="0" algn="r" rtl="1">
              <a:buNone/>
            </a:pPr>
            <a:r>
              <a:rPr lang="fa-IR" dirty="0"/>
              <a:t>کتابداران می‌توانند در ایجاد و مدیریت مخازن دیجیتال دانشگاهی که مقالات، پایان‌نامه‌ها و دیگر تولیدات علمی دانشگاه را به صورت اوپن اکسس ارائه می‌دهند، نقش فعالی ایفا کنند.</a:t>
            </a:r>
          </a:p>
          <a:p>
            <a:pPr marL="0" indent="0" algn="r" rtl="1">
              <a:buNone/>
            </a:pPr>
            <a:r>
              <a:rPr lang="fa-IR" b="1" dirty="0"/>
              <a:t>پشتیبانی از انتشار اوپن اکسس:</a:t>
            </a:r>
            <a:endParaRPr lang="fa-IR" dirty="0"/>
          </a:p>
          <a:p>
            <a:pPr marL="457200" lvl="1" indent="0" algn="r" rtl="1">
              <a:buNone/>
            </a:pPr>
            <a:r>
              <a:rPr lang="fa-IR" dirty="0"/>
              <a:t>کتابداران می‌توانند به اعضای هیئت علمی و پژوهشگران در انتشار آثار علمی‌شان به صورت اوپن اکسس کمک کنند، از جمله مشاوره در انتخاب مجلات اوپن اکسس و استفاده از پلتفرم‌های انتشار.</a:t>
            </a:r>
          </a:p>
          <a:p>
            <a:pPr marL="0" indent="0" algn="r" rtl="1">
              <a:buNone/>
            </a:pPr>
            <a:r>
              <a:rPr lang="fa-IR" b="1" dirty="0"/>
              <a:t>ترویج استفاده از منابع اوپن اکسس در آموزش:</a:t>
            </a:r>
            <a:endParaRPr lang="fa-IR" dirty="0"/>
          </a:p>
          <a:p>
            <a:pPr marL="457200" lvl="1" indent="0" algn="r" rtl="1">
              <a:buNone/>
            </a:pPr>
            <a:r>
              <a:rPr lang="fa-IR" dirty="0"/>
              <a:t>کتابداران می‌توانند به اساتید کمک کنند تا منابع اوپن اکسس را در برنامه‌های درسی و مواد آموزشی خود بگنجانند و از این طریق به کاهش هزینه‌های دانشجویان و افزایش دسترسی به اطلاعات کمک کنند.</a:t>
            </a:r>
          </a:p>
        </p:txBody>
      </p:sp>
    </p:spTree>
    <p:extLst>
      <p:ext uri="{BB962C8B-B14F-4D97-AF65-F5344CB8AC3E}">
        <p14:creationId xmlns:p14="http://schemas.microsoft.com/office/powerpoint/2010/main" val="22289827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(دسترسی آزاد)</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fa-IR" b="1" dirty="0"/>
              <a:t>همکاری با ناشران و نهادهای علمی:</a:t>
            </a:r>
            <a:endParaRPr lang="fa-IR" dirty="0"/>
          </a:p>
          <a:p>
            <a:pPr marL="457200" lvl="1" indent="0" algn="r" rtl="1">
              <a:buNone/>
            </a:pPr>
            <a:r>
              <a:rPr lang="fa-IR" dirty="0"/>
              <a:t>کتابداران می‌توانند با ناشران و نهادهای علمی همکاری کنند تا سیاست‌های اوپن اکسس را تقویت و حمایت کنند و به ایجاد یک فرهنگ پژوهشی باز و دسترسی آزاد کمک کنند.</a:t>
            </a:r>
          </a:p>
          <a:p>
            <a:pPr marL="0" indent="0" algn="r" rtl="1">
              <a:buNone/>
            </a:pPr>
            <a:r>
              <a:rPr lang="fa-IR" b="1" dirty="0"/>
              <a:t>حفظ حقوق نویسندگان:</a:t>
            </a:r>
            <a:endParaRPr lang="fa-IR" dirty="0"/>
          </a:p>
          <a:p>
            <a:pPr marL="457200" lvl="1" indent="0" algn="r" rtl="1">
              <a:buNone/>
            </a:pPr>
            <a:r>
              <a:rPr lang="fa-IR" dirty="0"/>
              <a:t>کتابداران می‌توانند نویسندگان را درباره حقوق خود در هنگام انتشار آثار به صورت اوپن اکسس آگاه کنند و به آنها در حفظ حقوق معنوی و قانونی آثارشان کمک کنند.</a:t>
            </a:r>
          </a:p>
          <a:p>
            <a:pPr marL="0" indent="0" algn="r" rtl="1">
              <a:buNone/>
            </a:pPr>
            <a:r>
              <a:rPr lang="fa-IR" dirty="0"/>
              <a:t>با انجام این وظایف، کتابداران می‌توانند نقش مهمی در ارتقای دسترسی به اطلاعات علمی و بهبود کیفیت آموزش و پژوهش در دانشگاه‌ها ایفا کنند. منابع اوپن اکسس نه تنها دسترسی به اطلاعات را افزایش می‌دهند بلکه می‌توانند به کاهش هزینه‌های آموزشی و پژوهشی نیز کمک کنند، که این امر به نوبه خود می‌تواند تاثیر مثبتی بر کیفیت و گستردگی آموزش عالی داشته باشد.</a:t>
            </a:r>
          </a:p>
          <a:p>
            <a:pPr marL="0" indent="0" algn="r" rtl="1">
              <a:buNone/>
            </a:pPr>
            <a:endParaRPr lang="en-US" dirty="0"/>
          </a:p>
        </p:txBody>
      </p:sp>
    </p:spTree>
    <p:extLst>
      <p:ext uri="{BB962C8B-B14F-4D97-AF65-F5344CB8AC3E}">
        <p14:creationId xmlns:p14="http://schemas.microsoft.com/office/powerpoint/2010/main" val="31810703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9-مشارکت(تفکر </a:t>
            </a:r>
            <a:r>
              <a:rPr lang="fa-IR" dirty="0"/>
              <a:t>انتقادی </a:t>
            </a:r>
            <a:r>
              <a:rPr lang="fa-IR" dirty="0" smtClean="0"/>
              <a:t>)</a:t>
            </a:r>
            <a:endParaRPr lang="en-US" dirty="0"/>
          </a:p>
        </p:txBody>
      </p:sp>
      <p:sp>
        <p:nvSpPr>
          <p:cNvPr id="3" name="Content Placeholder 2"/>
          <p:cNvSpPr>
            <a:spLocks noGrp="1"/>
          </p:cNvSpPr>
          <p:nvPr>
            <p:ph idx="1"/>
          </p:nvPr>
        </p:nvSpPr>
        <p:spPr/>
        <p:txBody>
          <a:bodyPr>
            <a:normAutofit/>
          </a:bodyPr>
          <a:lstStyle/>
          <a:p>
            <a:pPr marL="0" indent="0" algn="r" rtl="1">
              <a:buNone/>
            </a:pPr>
            <a:r>
              <a:rPr lang="fa-IR" dirty="0" smtClean="0"/>
              <a:t>اندیشه انتقادی با </a:t>
            </a:r>
            <a:r>
              <a:rPr lang="fa-IR" dirty="0"/>
              <a:t>توجه به تغییرات مداوم در دانش و </a:t>
            </a:r>
            <a:r>
              <a:rPr lang="fa-IR" dirty="0" smtClean="0"/>
              <a:t>اطلاعات </a:t>
            </a:r>
            <a:r>
              <a:rPr lang="fa-IR" dirty="0"/>
              <a:t>یکی از نیازهای ضروری در جوامع کنونی است. در زمانهای نه چندان دور اگر برای انجام دادن کاری نیرویی را آموزش میدادیم با همان آموزش آن افراد میتوانستند به مدت </a:t>
            </a:r>
            <a:r>
              <a:rPr lang="fa-IR" dirty="0" smtClean="0"/>
              <a:t>طولانی </a:t>
            </a:r>
            <a:r>
              <a:rPr lang="fa-IR" dirty="0"/>
              <a:t>آن کار را بدون مشکلی انجام دهند؛ اما در عصر حاضر با تغییرات مداوم و نیاز به </a:t>
            </a:r>
            <a:r>
              <a:rPr lang="fa-IR" dirty="0" smtClean="0"/>
              <a:t>تصمیم گیریهای </a:t>
            </a:r>
            <a:r>
              <a:rPr lang="fa-IR" dirty="0"/>
              <a:t>متنوع افراد دیگر قادر به انجام کارها با آموزش های ستنی نیستند و نیازمند آموزشی هستند تا آنها را در شرایط گوناگون و تغییرات فراوان در </a:t>
            </a:r>
            <a:r>
              <a:rPr lang="fa-IR" dirty="0" smtClean="0"/>
              <a:t>تصمیم گیریها </a:t>
            </a:r>
            <a:r>
              <a:rPr lang="fa-IR" dirty="0"/>
              <a:t>یاری دهد، یکی از این آموزش ها، آموزش تفکر انتقادی است یعنی </a:t>
            </a:r>
            <a:r>
              <a:rPr lang="fa-IR" dirty="0" smtClean="0"/>
              <a:t>به جای </a:t>
            </a:r>
            <a:r>
              <a:rPr lang="fa-IR" dirty="0"/>
              <a:t>آموزش اندیشه، مهارت های اندیشیدن به افراد یاد داده می شود؛ یعنی توانایی تفکر درست برای یافتن </a:t>
            </a:r>
            <a:r>
              <a:rPr lang="fa-IR" dirty="0" smtClean="0"/>
              <a:t>اطلاعات </a:t>
            </a:r>
            <a:r>
              <a:rPr lang="fa-IR" dirty="0"/>
              <a:t>قابل اعتماد را به افراد یاد دهیم تا آنها در شرایط و پیچیدگیهای کاری مختلف خودشان توانایی </a:t>
            </a:r>
            <a:r>
              <a:rPr lang="fa-IR" dirty="0" smtClean="0"/>
              <a:t>تصمیم گیریهای </a:t>
            </a:r>
            <a:r>
              <a:rPr lang="fa-IR" dirty="0"/>
              <a:t>درست را داشته باشند. </a:t>
            </a:r>
            <a:endParaRPr lang="en-US" dirty="0"/>
          </a:p>
        </p:txBody>
      </p:sp>
    </p:spTree>
    <p:extLst>
      <p:ext uri="{BB962C8B-B14F-4D97-AF65-F5344CB8AC3E}">
        <p14:creationId xmlns:p14="http://schemas.microsoft.com/office/powerpoint/2010/main" val="8421942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تعریف </a:t>
            </a:r>
            <a:r>
              <a:rPr lang="fa-IR" dirty="0"/>
              <a:t>تفکر انتقادی </a:t>
            </a:r>
            <a:endParaRPr lang="en-US" dirty="0"/>
          </a:p>
        </p:txBody>
      </p:sp>
      <p:sp>
        <p:nvSpPr>
          <p:cNvPr id="3" name="Content Placeholder 2"/>
          <p:cNvSpPr>
            <a:spLocks noGrp="1"/>
          </p:cNvSpPr>
          <p:nvPr>
            <p:ph idx="1"/>
          </p:nvPr>
        </p:nvSpPr>
        <p:spPr/>
        <p:txBody>
          <a:bodyPr>
            <a:normAutofit/>
          </a:bodyPr>
          <a:lstStyle/>
          <a:p>
            <a:pPr marL="0" indent="0" algn="r" rtl="1">
              <a:buNone/>
            </a:pPr>
            <a:r>
              <a:rPr lang="fa-IR" dirty="0"/>
              <a:t>تفکر انتقادی یک فرآیند ذهنی است که شامل تحلیل، ارزیابی، و قضاوت منطقی اطلاعات و ادعاها می‌شود. این نوع تفکر به افراد کمک می‌کند تا با دقت بیشتری به مسائل نگاه کنند و تصمیم‌گیری‌های آگاهانه‌تری داشته باشند</a:t>
            </a:r>
            <a:r>
              <a:rPr lang="fa-IR" dirty="0" smtClean="0"/>
              <a:t>.</a:t>
            </a:r>
          </a:p>
          <a:p>
            <a:pPr marL="0" indent="0" algn="r" rtl="1">
              <a:buNone/>
            </a:pPr>
            <a:r>
              <a:rPr lang="fa-IR" dirty="0"/>
              <a:t>این نوع تفکر نیازمند تمرین و تجربه است و می‌تواند از طریق آموزش و پرورش بهبود یابد. پرورش تفکر انتقادی </a:t>
            </a:r>
            <a:r>
              <a:rPr lang="fa-IR" dirty="0" smtClean="0"/>
              <a:t>می‌تواند </a:t>
            </a:r>
            <a:r>
              <a:rPr lang="fa-IR" dirty="0"/>
              <a:t>منجر به تصمیم‌گیری‌های بهتر، افزایش خلاقیت و بهبود کیفیت زندگی شود.</a:t>
            </a:r>
          </a:p>
          <a:p>
            <a:pPr marL="0" indent="0" algn="r" rtl="1">
              <a:buNone/>
            </a:pPr>
            <a:endParaRPr lang="fa-IR" dirty="0" smtClean="0"/>
          </a:p>
          <a:p>
            <a:pPr marL="0" indent="0" algn="r" rtl="1">
              <a:buNone/>
            </a:pPr>
            <a:r>
              <a:rPr lang="fa-IR" dirty="0" smtClean="0"/>
              <a:t> </a:t>
            </a:r>
            <a:endParaRPr lang="en-US" dirty="0"/>
          </a:p>
        </p:txBody>
      </p:sp>
    </p:spTree>
    <p:extLst>
      <p:ext uri="{BB962C8B-B14F-4D97-AF65-F5344CB8AC3E}">
        <p14:creationId xmlns:p14="http://schemas.microsoft.com/office/powerpoint/2010/main" val="10207444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rtl="1"/>
            <a:r>
              <a:rPr lang="fa-IR" dirty="0"/>
              <a:t>ویژگی‌های اصلی تفکر انتقادی عبارتند از:</a:t>
            </a:r>
          </a:p>
        </p:txBody>
      </p:sp>
      <p:sp>
        <p:nvSpPr>
          <p:cNvPr id="3" name="Content Placeholder 2"/>
          <p:cNvSpPr>
            <a:spLocks noGrp="1"/>
          </p:cNvSpPr>
          <p:nvPr>
            <p:ph idx="1"/>
          </p:nvPr>
        </p:nvSpPr>
        <p:spPr/>
        <p:txBody>
          <a:bodyPr>
            <a:normAutofit/>
          </a:bodyPr>
          <a:lstStyle/>
          <a:p>
            <a:pPr marL="0" indent="0" algn="r" rtl="1">
              <a:buNone/>
            </a:pPr>
            <a:r>
              <a:rPr lang="fa-IR" b="1" dirty="0"/>
              <a:t>تحلیل منطقی</a:t>
            </a:r>
            <a:r>
              <a:rPr lang="fa-IR" dirty="0"/>
              <a:t>: تجزیه و تحلیل دقیق اطلاعات، شواهد و استدلال‌ها.</a:t>
            </a:r>
          </a:p>
          <a:p>
            <a:pPr marL="0" indent="0" algn="r" rtl="1">
              <a:buNone/>
            </a:pPr>
            <a:r>
              <a:rPr lang="fa-IR" b="1" dirty="0"/>
              <a:t>تشخیص سوگیری‌ها</a:t>
            </a:r>
            <a:r>
              <a:rPr lang="fa-IR" dirty="0"/>
              <a:t>: شناسایی و فهم تعصبات و سوگیری‌های ممکن در اطلاعات و دیدگاه‌ها.</a:t>
            </a:r>
          </a:p>
          <a:p>
            <a:pPr marL="0" indent="0" algn="r" rtl="1">
              <a:buNone/>
            </a:pPr>
            <a:r>
              <a:rPr lang="fa-IR" b="1" dirty="0"/>
              <a:t>ارزیابی شواهد</a:t>
            </a:r>
            <a:r>
              <a:rPr lang="fa-IR" dirty="0"/>
              <a:t>: ارزیابی اعتبار و قابلیت اعتماد منابع و شواهد موجود.</a:t>
            </a:r>
          </a:p>
          <a:p>
            <a:pPr marL="0" indent="0" algn="r" rtl="1">
              <a:buNone/>
            </a:pPr>
            <a:r>
              <a:rPr lang="fa-IR" b="1" dirty="0"/>
              <a:t>استدلال منظم</a:t>
            </a:r>
            <a:r>
              <a:rPr lang="fa-IR" dirty="0"/>
              <a:t>: استفاده از روش‌های منطقی و ساختار یافته برای رسیدن به نتایج</a:t>
            </a:r>
            <a:r>
              <a:rPr lang="fa-IR" dirty="0" smtClean="0"/>
              <a:t>.</a:t>
            </a:r>
          </a:p>
          <a:p>
            <a:pPr marL="0" indent="0" algn="r" rtl="1">
              <a:buNone/>
            </a:pPr>
            <a:r>
              <a:rPr lang="fa-IR" b="1" dirty="0"/>
              <a:t>پرسشگری</a:t>
            </a:r>
            <a:r>
              <a:rPr lang="fa-IR" dirty="0"/>
              <a:t>: طرح سوالات مهم و بنیادی برای درک عمیق‌تر مسائل.</a:t>
            </a:r>
          </a:p>
          <a:p>
            <a:pPr marL="0" indent="0" algn="r" rtl="1">
              <a:buNone/>
            </a:pPr>
            <a:r>
              <a:rPr lang="fa-IR" b="1" dirty="0"/>
              <a:t>بازبینی نظرات</a:t>
            </a:r>
            <a:r>
              <a:rPr lang="fa-IR" dirty="0"/>
              <a:t>: توانایی بررسی و بازنگری نظرات و استدلال‌ها در برابر شواهد جدید.</a:t>
            </a:r>
          </a:p>
          <a:p>
            <a:pPr marL="0" indent="0" algn="r" rtl="1">
              <a:buNone/>
            </a:pPr>
            <a:r>
              <a:rPr lang="fa-IR" b="1" dirty="0"/>
              <a:t>حل مسائل</a:t>
            </a:r>
            <a:r>
              <a:rPr lang="fa-IR" dirty="0"/>
              <a:t>: یافتن راه‌حل‌های منطقی و کارآمد برای مشکلات پیچیده.</a:t>
            </a:r>
          </a:p>
          <a:p>
            <a:pPr marL="0" indent="0" algn="r" rtl="1">
              <a:buNone/>
            </a:pPr>
            <a:endParaRPr lang="fa-IR" dirty="0"/>
          </a:p>
          <a:p>
            <a:pPr marL="0" indent="0" algn="r" rtl="1">
              <a:buNone/>
            </a:pPr>
            <a:endParaRPr lang="fa-IR" dirty="0"/>
          </a:p>
          <a:p>
            <a:pPr marL="0" indent="0" algn="r" rtl="1">
              <a:buNone/>
            </a:pPr>
            <a:endParaRPr lang="fa-IR" dirty="0"/>
          </a:p>
          <a:p>
            <a:endParaRPr lang="en-US" dirty="0"/>
          </a:p>
        </p:txBody>
      </p:sp>
    </p:spTree>
    <p:extLst>
      <p:ext uri="{BB962C8B-B14F-4D97-AF65-F5344CB8AC3E}">
        <p14:creationId xmlns:p14="http://schemas.microsoft.com/office/powerpoint/2010/main" val="1951013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10249</Words>
  <Application>Microsoft Office PowerPoint</Application>
  <PresentationFormat>Widescreen</PresentationFormat>
  <Paragraphs>580</Paragraphs>
  <Slides>100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100</vt:i4>
      </vt:variant>
    </vt:vector>
  </HeadingPairs>
  <TitlesOfParts>
    <vt:vector size="111" baseType="lpstr">
      <vt:lpstr>Arial</vt:lpstr>
      <vt:lpstr>B Nazanin</vt:lpstr>
      <vt:lpstr>Calibri</vt:lpstr>
      <vt:lpstr>Calibri Light</vt:lpstr>
      <vt:lpstr>iran</vt:lpstr>
      <vt:lpstr>IranSansNum</vt:lpstr>
      <vt:lpstr>Söhne</vt:lpstr>
      <vt:lpstr>Times New Roman</vt:lpstr>
      <vt:lpstr>ui-sans-serif</vt:lpstr>
      <vt:lpstr>Wingdings</vt:lpstr>
      <vt:lpstr>Office Theme</vt:lpstr>
      <vt:lpstr>نقش کتابدار در حمایت و ترویج توسعه آموزش با کیفیت</vt:lpstr>
      <vt:lpstr>نقش کتابدار در حمایت و ترویج توسعه آموزش با کیفیت </vt:lpstr>
      <vt:lpstr>مقدمه </vt:lpstr>
      <vt:lpstr>PowerPoint Presentation</vt:lpstr>
      <vt:lpstr>تعریف  آموزش</vt:lpstr>
      <vt:lpstr>ویژگی‌های اصلی آموزش عبارتند از</vt:lpstr>
      <vt:lpstr>نقش کتابدار در کیفیت آموزش</vt:lpstr>
      <vt:lpstr>PowerPoint Presentation</vt:lpstr>
      <vt:lpstr>PowerPoint Presentation</vt:lpstr>
      <vt:lpstr>رابطه اموزش با کتابدار</vt:lpstr>
      <vt:lpstr>رابطه اموزش با کتابدار</vt:lpstr>
      <vt:lpstr>رابطه اموزش با کتابدار</vt:lpstr>
      <vt:lpstr>تاثیر کتابدار بر کیفیت اموزش</vt:lpstr>
      <vt:lpstr>تاثیر کتابدار بر کیفیت اموزش</vt:lpstr>
      <vt:lpstr>تاثیر کتابدار بر کیفیت اموزش</vt:lpstr>
      <vt:lpstr>آموزش رسمی</vt:lpstr>
      <vt:lpstr>آموزش غیررسمی</vt:lpstr>
      <vt:lpstr>آموزش آنلاین: </vt:lpstr>
      <vt:lpstr>آموزش مبتنی بر شغل</vt:lpstr>
      <vt:lpstr>آموزش مادام‌العمر </vt:lpstr>
      <vt:lpstr>ویژگیهای کتابدارآموزشی </vt:lpstr>
      <vt:lpstr>ویژگیهای کتابدارآموزشی </vt:lpstr>
      <vt:lpstr>1- دسترسی به منابع آموزشی </vt:lpstr>
      <vt:lpstr>ضرورت  هماهنگی بین ماموریت آموزش عالی  و کتابخانه </vt:lpstr>
      <vt:lpstr>ضرورت  هماهنگی بین ماموریت آموزش عالی  و کتابخانه</vt:lpstr>
      <vt:lpstr>ضرورت  هماهنگی بین ماموریت آموزش عالی  و کتابخانهَ</vt:lpstr>
      <vt:lpstr>محورهای پیوند برنامه های کتابخانه با برنامه های آموزشی درسی </vt:lpstr>
      <vt:lpstr>PowerPoint Presentation</vt:lpstr>
      <vt:lpstr>2. سواد اطلاعاتی </vt:lpstr>
      <vt:lpstr>ضرورت  همکاری کتابدار و اساتید  در آموزش مهارت های سواد اطلاعاتی </vt:lpstr>
      <vt:lpstr>ابعاد نقش آموزشی کتابداران کتابخانه های دانشگاهی  به عنوان منادیان و خبره گان سواد اطلاعاتی عبارت است از: </vt:lpstr>
      <vt:lpstr>سطوح مهارتهای سواد اطلاعاتی </vt:lpstr>
      <vt:lpstr>سطوح مهارتهای سواد اطلاعاتی</vt:lpstr>
      <vt:lpstr>3-گنجاندن دیجیتال</vt:lpstr>
      <vt:lpstr>دیجیتال شدن کتابخانه ها </vt:lpstr>
      <vt:lpstr>مهارتهای کتابداران در عرصه کتابخانه های دیجیتال </vt:lpstr>
      <vt:lpstr>مهارتهای کتابداران در عرصه کتابخانه های دیجیتال </vt:lpstr>
      <vt:lpstr>«چگونه یک کتابدار دیجیتال بسازیم»</vt:lpstr>
      <vt:lpstr>ماموریت های آموزش عالی </vt:lpstr>
      <vt:lpstr>الف( مهارتهای آموزشی)</vt:lpstr>
      <vt:lpstr>ب) مهارتهای پژوهشی</vt:lpstr>
      <vt:lpstr>ج) مهارتهای مدیریتی </vt:lpstr>
      <vt:lpstr>د) مهارتهای اطلاعاتی </vt:lpstr>
      <vt:lpstr>ه‍ ) مهارتهای اینترنتی </vt:lpstr>
      <vt:lpstr>و) مهارتهای شخصیتی </vt:lpstr>
      <vt:lpstr>ز) مهارتهای رایانه‎ </vt:lpstr>
      <vt:lpstr>پشتیبانی از برنامه درسی</vt:lpstr>
      <vt:lpstr>پشتیبانی از برنامه درسی</vt:lpstr>
      <vt:lpstr>PowerPoint Presentation</vt:lpstr>
      <vt:lpstr>ابتکارات دسترسی آزاد </vt:lpstr>
      <vt:lpstr>اهداف ابتکارات دسترسی آزاد </vt:lpstr>
      <vt:lpstr>مزایای ابتکارات دسترسی آزاد </vt:lpstr>
      <vt:lpstr>تعریف دسترسی آزاد </vt:lpstr>
      <vt:lpstr>آموزش دسترسی آزاد و رایگان به منابع علمی (کتب، مقالات و پایان نامه ها)در راستای ارتقاءکیفیت آموزش  </vt:lpstr>
      <vt:lpstr>انواع دسترسی آزاد </vt:lpstr>
      <vt:lpstr>PowerPoint Presentation</vt:lpstr>
      <vt:lpstr>ژورنال‌های Open Access </vt:lpstr>
      <vt:lpstr>ژورنال‌های Open Access</vt:lpstr>
      <vt:lpstr>ژورنال‌های Open Access</vt:lpstr>
      <vt:lpstr>ژورنال‌های Open Access</vt:lpstr>
      <vt:lpstr>انتخاب: ژورنال‌های دسترسی آزاد </vt:lpstr>
      <vt:lpstr>تعریف سواد از نظر یونسکو</vt:lpstr>
      <vt:lpstr>انواع مختلف سواد</vt:lpstr>
      <vt:lpstr>انواع مختلف سواد</vt:lpstr>
      <vt:lpstr>دسترسی به منابع اطلاعاتی</vt:lpstr>
      <vt:lpstr>PowerPoint Presentation</vt:lpstr>
      <vt:lpstr>PowerPoint Presentation</vt:lpstr>
      <vt:lpstr>نقش حمایتی کتابداران در توسعه آموزش عالی بسیار حیاتی است و می‌تواند به بهبود کیفیت یادگیری و پژوهش کمک کند. در   اینجا به چندین جنبه از نقش حمایتی کتابداران در این حوزه اشاره می‌شود: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نقش کتابدار در توسعه دیجیتالی در آموزش عالی و پژوهش بسیار مهم و چندبعدی است. کتابداران با ارائه خدمات متنوع و نوآورانه می‌توانند به بهبود فرآیندهای یادگیری و پژوهش کمک کنند. در ادامه، برخی از نقش‌های کلیدی کتابداران در توسعه دیجیتالی را بررسی می‌کنیم: </vt:lpstr>
      <vt:lpstr>PowerPoint Presentation</vt:lpstr>
      <vt:lpstr>PowerPoint Presentation</vt:lpstr>
      <vt:lpstr>مهارتهاي لازم براي باسوادان اطلاعاتي </vt:lpstr>
      <vt:lpstr>هفت اصل مهم در سواد اطلاعاتي </vt:lpstr>
      <vt:lpstr>سواد اطلاعاتی</vt:lpstr>
      <vt:lpstr>سواد اطلاعاتی</vt:lpstr>
      <vt:lpstr>نقش کتابدار در یادگیری مداوم</vt:lpstr>
      <vt:lpstr>PowerPoint Presentation</vt:lpstr>
      <vt:lpstr>PowerPoint Presentation</vt:lpstr>
      <vt:lpstr>PowerPoint Presentation</vt:lpstr>
      <vt:lpstr>6. تنوع فرهنگی و زبانی </vt:lpstr>
      <vt:lpstr>6. تنوع فرهنگی و زبانی </vt:lpstr>
      <vt:lpstr>8-ابتکارات دسترسی آزاد </vt:lpstr>
      <vt:lpstr>انواع (Open Access) </vt:lpstr>
      <vt:lpstr>انواع (Open Access) </vt:lpstr>
      <vt:lpstr>انواع (Open Access) </vt:lpstr>
      <vt:lpstr>(دسترسی آزاد)</vt:lpstr>
      <vt:lpstr>(دسترسی آزاد)</vt:lpstr>
      <vt:lpstr>(دسترسی آزاد)</vt:lpstr>
      <vt:lpstr>(دسترسی آزاد)</vt:lpstr>
      <vt:lpstr>9-مشارکت(تفکر انتقادی )</vt:lpstr>
      <vt:lpstr>تعریف تفکر انتقادی </vt:lpstr>
      <vt:lpstr>ویژگی‌های اصلی تفکر انتقادی عبارتند از:</vt:lpstr>
      <vt:lpstr>9-مشارکت(تفکر انتقادی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نقش کتابدار در حمایت و ترویج توسعه آموزش با کیفیت</dc:title>
  <dc:creator>it</dc:creator>
  <cp:lastModifiedBy>Farhood</cp:lastModifiedBy>
  <cp:revision>140</cp:revision>
  <dcterms:created xsi:type="dcterms:W3CDTF">2024-03-13T05:20:13Z</dcterms:created>
  <dcterms:modified xsi:type="dcterms:W3CDTF">2024-06-15T20:45:38Z</dcterms:modified>
</cp:coreProperties>
</file>